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73" r:id="rId5"/>
    <p:sldId id="264" r:id="rId6"/>
    <p:sldId id="265" r:id="rId7"/>
    <p:sldId id="271" r:id="rId8"/>
    <p:sldId id="270" r:id="rId9"/>
    <p:sldId id="266" r:id="rId10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6" autoAdjust="0"/>
    <p:restoredTop sz="94660"/>
  </p:normalViewPr>
  <p:slideViewPr>
    <p:cSldViewPr snapToGrid="0">
      <p:cViewPr varScale="1">
        <p:scale>
          <a:sx n="54" d="100"/>
          <a:sy n="54" d="100"/>
        </p:scale>
        <p:origin x="2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9FAE4-EA3B-44A9-AFDF-5A7FA38DF95C}" type="datetimeFigureOut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FB51-0C39-4FC9-AF91-58CC4AC4AD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FB51-0C39-4FC9-AF91-58CC4AC4ADC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58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FB51-0C39-4FC9-AF91-58CC4AC4ADC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91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FB51-0C39-4FC9-AF91-58CC4AC4ADC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FB51-0C39-4FC9-AF91-58CC4AC4ADC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32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5D52D1-A7E9-2101-604A-6B74B84A8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8B0EBC-651C-4D32-BF26-F96A5289A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0F2BAF-1771-8BAB-DF23-BFEB056B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F352-BC47-446B-842A-E4D9FA85CFBD}" type="datetime1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6AF1C3-57D2-5F09-EAC1-778E9208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949C41-F798-E0E3-D4AB-7A6EC591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AB86-083C-4AFB-9F68-5B7DAB12F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07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BADFA-5426-FACD-5A17-6E3F10FA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170A70-331E-10E1-1D1B-76706ADEF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517AD3-971D-F7DF-E4C1-07D01E30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EFDA-DF50-4036-87A6-47746F6A2C6E}" type="datetime1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1BFFF6-4CB8-0EB8-9D18-97CA8096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712782-BD19-27B4-463A-3057A373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AB86-083C-4AFB-9F68-5B7DAB12F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27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CEAF50-9D52-4718-E7CD-D9C796852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A4D1F0-8623-E1D3-5CB9-082890AAA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B782A6-3421-163D-24B1-6B4D2226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EC82-A568-43E9-BCD4-8A5F258D2E02}" type="datetime1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FE0C21-6F2F-9C3B-C763-1DB18E5F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229FAE-AF5E-40BD-48F7-FFE6F86C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AB86-083C-4AFB-9F68-5B7DAB12F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53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F3131-EF8B-FC82-3EC3-13CBEC75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620646-A1CE-29B2-6016-2F8B6E8A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C886B6-EF79-F95A-76AD-31EFEF69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D025-E044-452B-875D-081C48C6D976}" type="datetime1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FFBBD5-DEE3-5999-88D3-36A9FCCE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024267-6AA2-384E-EF86-0CA043E5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AB86-083C-4AFB-9F68-5B7DAB12F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65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494E6-D7F5-C763-4D1F-F4C4E991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DCC2C1-CB5E-93B7-2AC1-9FA46D4B6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2EF769-0656-9D48-F090-A5619641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AD2D-64BD-4EEC-AE33-1F430D1EE454}" type="datetime1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D03776-C1E1-890C-9205-CED5BB2E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426D06-9111-5810-7567-A4782576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AB86-083C-4AFB-9F68-5B7DAB12F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09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B0F647-D9F9-8F1B-E298-807BC8C8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8FE7DD-9F07-1F73-2055-66A839274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01112E-EE17-BD38-713C-DB75565B2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9E1F65-69FC-BAA4-DEBD-283F92B9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1FE-3BFE-4AF7-87B4-CB5C5EFC275F}" type="datetime1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42412E-4C76-09FD-BA24-B8FDDE84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A32C45-9289-8FBE-4839-B25D1D12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AB86-083C-4AFB-9F68-5B7DAB12F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76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08EBCB-EE4A-DF75-8021-97B08E0D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2E986B-4C56-7B3F-7545-D6426D68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87537E-E4B1-2FC3-FAD4-E827F7F01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3895051-E17A-DA9B-5FB4-08094CFDE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AB42115-E609-7E38-C04F-8A9BDAE9D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2D1CDB7-F636-1E56-9039-D6CEFC88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3F111-5CD9-411B-953D-66688D220DD2}" type="datetime1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86B072D-F588-EB78-653A-5C93C08D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E1F397-B369-D51D-636F-F8C65A7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AB86-083C-4AFB-9F68-5B7DAB12F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6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2EB1DB-AFF9-073D-7164-21DD42B6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ED9CC00-792A-F67C-13E9-432E3E50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5C1F-9F37-4514-8397-2077CFB26215}" type="datetime1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5840B0-A0A3-6E67-D233-A3983F65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17929A-FDF9-9F18-CE11-1D971AFE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AB86-083C-4AFB-9F68-5B7DAB12F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72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4F37366-B572-E9B0-0C3E-DB767EE1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DAC4-9E11-488C-BABD-5C209B4B416A}" type="datetime1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D02693-B387-13A3-4459-C1BA8E12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F82973-C758-F2F4-CC57-A9650A22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AB86-083C-4AFB-9F68-5B7DAB12F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56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0EFACB-4765-04C0-45C2-581AD54E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DDEAB3-8D84-93B4-42B8-4EAAB98A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3C95B5B-3C5F-646C-BF6B-7EDEBF65F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EA558D-E3C0-A25A-935B-73470491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175A-8A11-4292-84AA-E289A0081123}" type="datetime1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5F4186-CF23-269D-FCA3-C5D50420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DEE239-B9F2-50FC-7AF4-B2CEE30A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AB86-083C-4AFB-9F68-5B7DAB12F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97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2021D3-4C59-194D-2C5F-18A8AACA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E404AA7-8E92-93AA-EDC4-D26F1F60F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1623B3-7C27-5EE1-C024-ED947497F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2C2F62-591F-02DF-DB49-9AA7E1FF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D194C-981F-4583-B844-784DD2E0DF1B}" type="datetime1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B36793-FF75-3979-F9AA-50D85277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6DF5B8-B998-425B-0859-5B30B2EB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AB86-083C-4AFB-9F68-5B7DAB12F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70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5970896-C7EF-0BD2-149C-2BF0E16C5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A7D56E-7EC3-C2FA-F1BF-10F45D378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39A0F3-C801-305C-E493-A67864E39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6EE5-5DD4-4F69-A25E-0E8E028E457D}" type="datetime1">
              <a:rPr kumimoji="1" lang="ja-JP" altLang="en-US" smtClean="0"/>
              <a:t>2024/8/13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1DE528-F5FE-54BB-7322-29F496638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C8AA48-6DFB-968D-ACB1-1014AE529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AB86-083C-4AFB-9F68-5B7DAB12F5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64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&#65289;&#12398;&#30011;&#38754;&#12434;&#12381;&#12398;&#12414;&#12414;&#12473;" TargetMode="External"/><Relationship Id="rId2" Type="http://schemas.openxmlformats.org/officeDocument/2006/relationships/hyperlink" Target="https://chatgp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25680-CA8F-9C5A-B418-937115F1B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49" y="0"/>
            <a:ext cx="10964449" cy="220027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ja-JP" sz="7200" b="1" kern="100" dirty="0">
                <a:solidFill>
                  <a:srgbClr val="7030A0"/>
                </a:solidFill>
                <a:effectLst/>
                <a:latin typeface="ＭＳ Ｐゴシック" panose="020B060007020508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Chat GPT (OpenAI) </a:t>
            </a:r>
            <a:r>
              <a:rPr lang="ja-JP" altLang="en-US" sz="7200" b="1" kern="100" dirty="0">
                <a:solidFill>
                  <a:srgbClr val="7030A0"/>
                </a:solidFill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講座</a:t>
            </a:r>
            <a:endParaRPr lang="ja-JP" altLang="ja-JP" sz="7200" b="1" kern="100" dirty="0">
              <a:solidFill>
                <a:srgbClr val="7030A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204F03-53B3-0FBD-1EF1-01C23AD1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500313"/>
            <a:ext cx="10477500" cy="4086225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kumimoji="1" lang="ja-JP" altLang="en-US" sz="4000" b="1" dirty="0"/>
              <a:t>　</a:t>
            </a:r>
            <a:endParaRPr kumimoji="1" lang="en-US" altLang="ja-JP" sz="4000" b="1" dirty="0"/>
          </a:p>
          <a:p>
            <a:pPr algn="l"/>
            <a:r>
              <a:rPr lang="ja-JP" altLang="en-US" sz="10000" b="1" dirty="0"/>
              <a:t>・</a:t>
            </a:r>
            <a:r>
              <a:rPr kumimoji="1" lang="ja-JP" altLang="en-US" sz="10000" b="1" dirty="0"/>
              <a:t>第一日目</a:t>
            </a:r>
            <a:r>
              <a:rPr kumimoji="1" lang="en-US" altLang="ja-JP" sz="10000" dirty="0"/>
              <a:t>【</a:t>
            </a:r>
            <a:r>
              <a:rPr kumimoji="1" lang="ja-JP" altLang="en-US" sz="10000" b="1" dirty="0"/>
              <a:t>入門編</a:t>
            </a:r>
            <a:r>
              <a:rPr kumimoji="1" lang="en-US" altLang="ja-JP" sz="10000" b="1" dirty="0"/>
              <a:t>】</a:t>
            </a:r>
            <a:r>
              <a:rPr kumimoji="1" lang="ja-JP" altLang="en-US" sz="10000" b="1" dirty="0"/>
              <a:t>登録方法と利用方法</a:t>
            </a:r>
          </a:p>
          <a:p>
            <a:pPr algn="l"/>
            <a:r>
              <a:rPr kumimoji="1" lang="ja-JP" altLang="en-US" sz="10000" b="1" dirty="0"/>
              <a:t>　</a:t>
            </a:r>
            <a:endParaRPr kumimoji="1" lang="en-US" altLang="ja-JP" sz="10000" b="1" dirty="0"/>
          </a:p>
          <a:p>
            <a:pPr algn="l"/>
            <a:r>
              <a:rPr kumimoji="1" lang="ja-JP" altLang="en-US" sz="10000" b="1" dirty="0"/>
              <a:t>・第二日目</a:t>
            </a:r>
            <a:r>
              <a:rPr kumimoji="1" lang="en-US" altLang="ja-JP" sz="10000" dirty="0"/>
              <a:t>【</a:t>
            </a:r>
            <a:r>
              <a:rPr kumimoji="1" lang="ja-JP" altLang="en-US" sz="10000" b="1" dirty="0"/>
              <a:t>実践編</a:t>
            </a:r>
            <a:r>
              <a:rPr kumimoji="1" lang="en-US" altLang="ja-JP" sz="10000" b="1" dirty="0"/>
              <a:t>】</a:t>
            </a:r>
            <a:r>
              <a:rPr kumimoji="1" lang="ja-JP" altLang="en-US" sz="10000" b="1" dirty="0"/>
              <a:t>色々</a:t>
            </a:r>
            <a:r>
              <a:rPr lang="ja-JP" altLang="en-US" sz="10000" b="1" dirty="0"/>
              <a:t>の</a:t>
            </a:r>
            <a:r>
              <a:rPr kumimoji="1" lang="ja-JP" altLang="en-US" sz="10000" b="1" dirty="0"/>
              <a:t>応用例を学ぶ</a:t>
            </a:r>
            <a:endParaRPr kumimoji="1" lang="en-US" altLang="ja-JP" sz="10000" b="1" dirty="0"/>
          </a:p>
          <a:p>
            <a:pPr algn="l"/>
            <a:endParaRPr lang="en-US" altLang="ja-JP" sz="10000" b="1" dirty="0"/>
          </a:p>
          <a:p>
            <a:pPr algn="l"/>
            <a:endParaRPr kumimoji="1" lang="en-US" altLang="ja-JP" sz="10000" b="1" dirty="0"/>
          </a:p>
          <a:p>
            <a:pPr algn="l"/>
            <a:r>
              <a:rPr kumimoji="1" lang="ja-JP" altLang="en-US" sz="10000" b="1" dirty="0"/>
              <a:t>枚方市シルバー人材センター　パソコン教室</a:t>
            </a:r>
            <a:endParaRPr kumimoji="1" lang="en-US" altLang="ja-JP" sz="10000" b="1" dirty="0"/>
          </a:p>
          <a:p>
            <a:pPr algn="l"/>
            <a:r>
              <a:rPr kumimoji="1" lang="ja-JP" altLang="en-US" sz="10000" b="1" dirty="0"/>
              <a:t>　　　　　　　</a:t>
            </a:r>
            <a:r>
              <a:rPr kumimoji="1" lang="en-US" altLang="ja-JP" sz="10000" b="1" dirty="0"/>
              <a:t>2024.9.5.</a:t>
            </a:r>
            <a:r>
              <a:rPr lang="en-US" altLang="ja-JP" sz="10000" b="1" dirty="0"/>
              <a:t>kubota</a:t>
            </a:r>
            <a:endParaRPr kumimoji="1" lang="ja-JP" altLang="en-US" sz="10000" b="1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7DA666C-71F6-B3E5-464F-6C8A8795BC81}"/>
              </a:ext>
            </a:extLst>
          </p:cNvPr>
          <p:cNvSpPr/>
          <p:nvPr/>
        </p:nvSpPr>
        <p:spPr>
          <a:xfrm>
            <a:off x="370302" y="300038"/>
            <a:ext cx="11451396" cy="6286500"/>
          </a:xfrm>
          <a:custGeom>
            <a:avLst/>
            <a:gdLst>
              <a:gd name="connsiteX0" fmla="*/ 0 w 11451396"/>
              <a:gd name="connsiteY0" fmla="*/ 1047771 h 6286500"/>
              <a:gd name="connsiteX1" fmla="*/ 1047771 w 11451396"/>
              <a:gd name="connsiteY1" fmla="*/ 0 h 6286500"/>
              <a:gd name="connsiteX2" fmla="*/ 10403625 w 11451396"/>
              <a:gd name="connsiteY2" fmla="*/ 0 h 6286500"/>
              <a:gd name="connsiteX3" fmla="*/ 11451396 w 11451396"/>
              <a:gd name="connsiteY3" fmla="*/ 1047771 h 6286500"/>
              <a:gd name="connsiteX4" fmla="*/ 11451396 w 11451396"/>
              <a:gd name="connsiteY4" fmla="*/ 5238729 h 6286500"/>
              <a:gd name="connsiteX5" fmla="*/ 10403625 w 11451396"/>
              <a:gd name="connsiteY5" fmla="*/ 6286500 h 6286500"/>
              <a:gd name="connsiteX6" fmla="*/ 1047771 w 11451396"/>
              <a:gd name="connsiteY6" fmla="*/ 6286500 h 6286500"/>
              <a:gd name="connsiteX7" fmla="*/ 0 w 11451396"/>
              <a:gd name="connsiteY7" fmla="*/ 5238729 h 6286500"/>
              <a:gd name="connsiteX8" fmla="*/ 0 w 11451396"/>
              <a:gd name="connsiteY8" fmla="*/ 1047771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1396" h="6286500" extrusionOk="0">
                <a:moveTo>
                  <a:pt x="0" y="1047771"/>
                </a:moveTo>
                <a:cubicBezTo>
                  <a:pt x="33482" y="466999"/>
                  <a:pt x="560230" y="-62427"/>
                  <a:pt x="1047771" y="0"/>
                </a:cubicBezTo>
                <a:cubicBezTo>
                  <a:pt x="3950170" y="-154429"/>
                  <a:pt x="6008938" y="3436"/>
                  <a:pt x="10403625" y="0"/>
                </a:cubicBezTo>
                <a:cubicBezTo>
                  <a:pt x="10971074" y="2919"/>
                  <a:pt x="11445786" y="473370"/>
                  <a:pt x="11451396" y="1047771"/>
                </a:cubicBezTo>
                <a:cubicBezTo>
                  <a:pt x="11365205" y="2136664"/>
                  <a:pt x="11375715" y="4664489"/>
                  <a:pt x="11451396" y="5238729"/>
                </a:cubicBezTo>
                <a:cubicBezTo>
                  <a:pt x="11465903" y="5825061"/>
                  <a:pt x="11014275" y="6196777"/>
                  <a:pt x="10403625" y="6286500"/>
                </a:cubicBezTo>
                <a:cubicBezTo>
                  <a:pt x="8397443" y="6429019"/>
                  <a:pt x="3889292" y="6161771"/>
                  <a:pt x="1047771" y="6286500"/>
                </a:cubicBezTo>
                <a:cubicBezTo>
                  <a:pt x="419924" y="6223024"/>
                  <a:pt x="46744" y="5872826"/>
                  <a:pt x="0" y="5238729"/>
                </a:cubicBezTo>
                <a:cubicBezTo>
                  <a:pt x="1422" y="4187739"/>
                  <a:pt x="21705" y="2590524"/>
                  <a:pt x="0" y="1047771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236717152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387E2B8-B39E-D58C-E022-DDB27A72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64298" y="6375399"/>
            <a:ext cx="4114800" cy="365125"/>
          </a:xfrm>
        </p:spPr>
        <p:txBody>
          <a:bodyPr/>
          <a:lstStyle/>
          <a:p>
            <a:r>
              <a:rPr kumimoji="1" lang="en-US" altLang="ja-JP" dirty="0"/>
              <a:t>1</a:t>
            </a:r>
          </a:p>
          <a:p>
            <a:r>
              <a:rPr kumimoji="1" lang="en-US" altLang="ja-JP" sz="1400" b="1" dirty="0"/>
              <a:t>1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1374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CA034A-1E1D-D8D8-D61C-FB355E17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　　　②</a:t>
            </a:r>
            <a:r>
              <a:rPr lang="en-US" altLang="ja-JP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（人工知能）とは</a:t>
            </a:r>
            <a:b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1CBAC-09CC-BEE3-26CD-2DD2A20EA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013"/>
            <a:ext cx="10515600" cy="49339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ja-JP" sz="4000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sz="4000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は、「</a:t>
            </a:r>
            <a:r>
              <a:rPr lang="en-US" altLang="ja-JP" sz="4000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Artificial Intelligence</a:t>
            </a:r>
            <a:r>
              <a:rPr lang="ja-JP" altLang="en-US" sz="4000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（アーティ</a:t>
            </a:r>
            <a:endParaRPr lang="en-US" altLang="ja-JP" sz="4000" b="1" i="0" dirty="0">
              <a:solidFill>
                <a:srgbClr val="323232"/>
              </a:solidFill>
              <a:effectLst/>
              <a:highlight>
                <a:srgbClr val="FFFFFF"/>
              </a:highlight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 algn="l">
              <a:buNone/>
            </a:pPr>
            <a:r>
              <a:rPr lang="ja-JP" altLang="en-US" sz="4000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フィシャル インテリジェンス）」という言葉</a:t>
            </a:r>
            <a:endParaRPr lang="en-US" altLang="ja-JP" sz="4000" b="1" i="0" dirty="0">
              <a:solidFill>
                <a:srgbClr val="323232"/>
              </a:solidFill>
              <a:effectLst/>
              <a:highlight>
                <a:srgbClr val="FFFFFF"/>
              </a:highlight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 algn="l">
              <a:buNone/>
            </a:pPr>
            <a:r>
              <a:rPr lang="ja-JP" altLang="en-US" sz="4000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の略語で、人工知能をさしており、人間の知</a:t>
            </a:r>
            <a:endParaRPr lang="en-US" altLang="ja-JP" sz="4000" b="1" i="0" dirty="0">
              <a:solidFill>
                <a:srgbClr val="323232"/>
              </a:solidFill>
              <a:effectLst/>
              <a:highlight>
                <a:srgbClr val="FFFFFF"/>
              </a:highlight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 algn="l">
              <a:buNone/>
            </a:pPr>
            <a:r>
              <a:rPr lang="ja-JP" altLang="en-US" sz="4000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能を模倣するコンピュータシステムやプログ</a:t>
            </a:r>
            <a:endParaRPr lang="en-US" altLang="ja-JP" sz="4000" b="1" i="0" dirty="0">
              <a:solidFill>
                <a:srgbClr val="323232"/>
              </a:solidFill>
              <a:effectLst/>
              <a:highlight>
                <a:srgbClr val="FFFFFF"/>
              </a:highlight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 algn="l">
              <a:buNone/>
            </a:pPr>
            <a:r>
              <a:rPr lang="ja-JP" altLang="en-US" sz="4000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ラムのことです。</a:t>
            </a:r>
            <a:r>
              <a:rPr lang="en-US" altLang="ja-JP" sz="4000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sz="4000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はデータに基づいてパ</a:t>
            </a:r>
            <a:endParaRPr lang="en-US" altLang="ja-JP" sz="4000" b="1" i="0" dirty="0">
              <a:solidFill>
                <a:srgbClr val="323232"/>
              </a:solidFill>
              <a:effectLst/>
              <a:highlight>
                <a:srgbClr val="FFFFFF"/>
              </a:highlight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 algn="l">
              <a:buNone/>
            </a:pPr>
            <a:r>
              <a:rPr lang="ja-JP" altLang="en-US" sz="4000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ターンを学習しており、さまざまな問題を解</a:t>
            </a:r>
            <a:endParaRPr lang="en-US" altLang="ja-JP" sz="4000" b="1" i="0" dirty="0">
              <a:solidFill>
                <a:srgbClr val="323232"/>
              </a:solidFill>
              <a:effectLst/>
              <a:highlight>
                <a:srgbClr val="FFFFFF"/>
              </a:highlight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marL="0" indent="0" algn="l">
              <a:buNone/>
            </a:pPr>
            <a:r>
              <a:rPr lang="ja-JP" altLang="en-US" sz="4000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決することができます</a:t>
            </a:r>
            <a:r>
              <a:rPr lang="ja-JP" altLang="en-US" b="0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。</a:t>
            </a:r>
          </a:p>
          <a:p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E72AA7F-2838-2A10-5D9C-DF4D1C05C2C6}"/>
              </a:ext>
            </a:extLst>
          </p:cNvPr>
          <p:cNvSpPr/>
          <p:nvPr/>
        </p:nvSpPr>
        <p:spPr>
          <a:xfrm>
            <a:off x="214313" y="128588"/>
            <a:ext cx="11487150" cy="65865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1D44924C-2AEA-4896-5B76-81A5CFCB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4063" y="6492875"/>
            <a:ext cx="4114800" cy="365125"/>
          </a:xfrm>
        </p:spPr>
        <p:txBody>
          <a:bodyPr/>
          <a:lstStyle/>
          <a:p>
            <a:r>
              <a:rPr kumimoji="1" lang="en-US" altLang="ja-JP" sz="1400" b="1" dirty="0"/>
              <a:t>2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8968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BB81A4-E2B9-BB59-AC9B-4C97D68F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　　　　</a:t>
            </a:r>
            <a:br>
              <a:rPr lang="en-US" altLang="ja-JP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　　　③</a:t>
            </a:r>
            <a:r>
              <a:rPr lang="en-US" altLang="ja-JP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を活用するメリット</a:t>
            </a:r>
            <a:b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3EA761-0177-1CD4-0135-6DC9D2220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445"/>
            <a:ext cx="10515600" cy="494633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　　</a:t>
            </a:r>
            <a:r>
              <a:rPr lang="en-US" altLang="ja-JP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を活用すると、以下のようなメリットがあります。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生産性向上</a:t>
            </a:r>
            <a:b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en-US" altLang="ja-JP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が繰り返しの作業や単純なタスクを自動化するため、人間の時間や労力を節約することができます。</a:t>
            </a:r>
            <a:endParaRPr lang="en-US" altLang="ja-JP" b="1" i="0" dirty="0">
              <a:solidFill>
                <a:srgbClr val="323232"/>
              </a:solidFill>
              <a:effectLst/>
              <a:highlight>
                <a:srgbClr val="FFFFFF"/>
              </a:highlight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ja-JP" altLang="en-US" b="1" i="0" dirty="0">
              <a:solidFill>
                <a:srgbClr val="323232"/>
              </a:solidFill>
              <a:effectLst/>
              <a:highlight>
                <a:srgbClr val="FFFFFF"/>
              </a:highlight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品質向上</a:t>
            </a:r>
            <a:b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en-US" altLang="ja-JP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がデータを解析し、予測や判断を行うことで、より正確な結果を得ることができます。</a:t>
            </a:r>
            <a:endParaRPr lang="en-US" altLang="ja-JP" b="1" i="0" dirty="0">
              <a:solidFill>
                <a:srgbClr val="323232"/>
              </a:solidFill>
              <a:effectLst/>
              <a:highlight>
                <a:srgbClr val="FFFFFF"/>
              </a:highlight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ja-JP" altLang="en-US" b="1" i="0" dirty="0">
              <a:solidFill>
                <a:srgbClr val="323232"/>
              </a:solidFill>
              <a:effectLst/>
              <a:highlight>
                <a:srgbClr val="FFFFFF"/>
              </a:highlight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新たな価値創造</a:t>
            </a:r>
            <a:b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en-US" altLang="ja-JP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AI</a:t>
            </a:r>
            <a:r>
              <a:rPr lang="ja-JP" altLang="en-US" b="1" i="0" dirty="0">
                <a:solidFill>
                  <a:srgbClr val="323232"/>
                </a:solidFill>
                <a:effectLst/>
                <a:highlight>
                  <a:srgbClr val="FFFFFF"/>
                </a:highlight>
                <a:latin typeface="Meiryo" panose="020B0604030504040204" pitchFamily="50" charset="-128"/>
                <a:ea typeface="Meiryo" panose="020B0604030504040204" pitchFamily="50" charset="-128"/>
              </a:rPr>
              <a:t>がデータから新しい知見やパターンを発見し、新たなビジネスチャンスやサービスを生み出すことができます。</a:t>
            </a:r>
          </a:p>
          <a:p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073E14D-C399-385E-D0D9-4D414779E50F}"/>
              </a:ext>
            </a:extLst>
          </p:cNvPr>
          <p:cNvSpPr/>
          <p:nvPr/>
        </p:nvSpPr>
        <p:spPr>
          <a:xfrm>
            <a:off x="428625" y="185738"/>
            <a:ext cx="11344275" cy="64627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ッター プレースホルダー 6">
            <a:extLst>
              <a:ext uri="{FF2B5EF4-FFF2-40B4-BE49-F238E27FC236}">
                <a16:creationId xmlns:a16="http://schemas.microsoft.com/office/drawing/2014/main" id="{194E52BF-FE66-4B29-0A54-A473289856D6}"/>
              </a:ext>
            </a:extLst>
          </p:cNvPr>
          <p:cNvSpPr txBox="1">
            <a:spLocks/>
          </p:cNvSpPr>
          <p:nvPr/>
        </p:nvSpPr>
        <p:spPr>
          <a:xfrm>
            <a:off x="964406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/>
              <a:t>3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3625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AED8AD-3BD5-981E-8C36-8ECD4FA1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ja-JP" altLang="en-US" sz="6700" b="1" kern="100" dirty="0"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④</a:t>
            </a:r>
            <a:r>
              <a:rPr lang="ja-JP" altLang="ja-JP" sz="6700" b="1" kern="100" dirty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パソコン</a:t>
            </a:r>
            <a:r>
              <a:rPr lang="ja-JP" altLang="en-US" sz="6700" b="1" kern="100" dirty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6700" b="1" kern="100" dirty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初期設定</a:t>
            </a:r>
            <a:br>
              <a:rPr lang="ja-JP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1" lang="ja-JP" altLang="en-US" b="1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B5DBBD-256C-009F-1BDF-1E900075D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954" y="1343025"/>
            <a:ext cx="10515600" cy="53006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4000" b="1" dirty="0"/>
              <a:t>　　　＜ソフトのダウンロード＞</a:t>
            </a:r>
            <a:endParaRPr kumimoji="1" lang="en-US" altLang="ja-JP" sz="4000" b="1" dirty="0"/>
          </a:p>
          <a:p>
            <a:pPr marL="0" indent="0">
              <a:buNone/>
            </a:pPr>
            <a:r>
              <a:rPr lang="ja-JP" altLang="en-US" sz="4000" b="1" dirty="0"/>
              <a:t>　１．</a:t>
            </a:r>
            <a:r>
              <a:rPr lang="en-US" altLang="ja-JP" sz="4000" b="1" dirty="0"/>
              <a:t>Yahoo</a:t>
            </a:r>
            <a:r>
              <a:rPr lang="ja-JP" altLang="en-US" sz="4000" b="1" dirty="0"/>
              <a:t>の検索サイトを開く</a:t>
            </a:r>
            <a:endParaRPr lang="en-US" altLang="ja-JP" sz="4000" b="1" dirty="0"/>
          </a:p>
          <a:p>
            <a:pPr marL="0" indent="0">
              <a:buNone/>
            </a:pPr>
            <a:r>
              <a:rPr kumimoji="1" lang="ja-JP" altLang="en-US" sz="4000" b="1" dirty="0"/>
              <a:t>　２．</a:t>
            </a:r>
            <a:r>
              <a:rPr kumimoji="0" lang="en-US" altLang="ja-JP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ChatGPT</a:t>
            </a:r>
            <a:r>
              <a:rPr kumimoji="0" lang="ja-JP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</a:t>
            </a:r>
            <a:r>
              <a:rPr kumimoji="0" lang="en-US" altLang="ja-JP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  <a:hlinkClick r:id="rId2"/>
              </a:rPr>
              <a:t>https://Chatgpt.com</a:t>
            </a:r>
            <a:r>
              <a:rPr kumimoji="0" lang="ja-JP" altLang="en-US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）を入力</a:t>
            </a:r>
            <a:endParaRPr kumimoji="0" lang="en-US" altLang="ja-JP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ja-JP" altLang="en-US" sz="4000" dirty="0">
                <a:solidFill>
                  <a:srgbClr val="000000"/>
                </a:solidFill>
                <a:latin typeface="游ゴシック 本文"/>
                <a:ea typeface="ＭＳ Ｐゴシック" panose="020B0600070205080204" pitchFamily="50" charset="-128"/>
                <a:cs typeface="Times New Roman" panose="02020603050405020304" pitchFamily="18" charset="0"/>
              </a:rPr>
              <a:t> 　 　</a:t>
            </a:r>
            <a:r>
              <a:rPr kumimoji="0" lang="ja-JP" altLang="en-US" sz="1600" dirty="0">
                <a:solidFill>
                  <a:srgbClr val="000000"/>
                </a:solidFill>
                <a:latin typeface="游ゴシック 本文"/>
                <a:ea typeface="ＭＳ Ｐゴシック" panose="020B0600070205080204" pitchFamily="50" charset="-128"/>
                <a:cs typeface="Times New Roman" panose="02020603050405020304" pitchFamily="18" charset="0"/>
              </a:rPr>
              <a:t>ネット上の画面</a:t>
            </a:r>
            <a:endParaRPr kumimoji="0" lang="en-US" altLang="ja-JP" sz="1600" dirty="0">
              <a:solidFill>
                <a:srgbClr val="000000"/>
              </a:solidFill>
              <a:latin typeface="游ゴシック 本文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ja-JP" altLang="en-US" sz="1600" dirty="0">
                <a:solidFill>
                  <a:srgbClr val="000000"/>
                </a:solidFill>
                <a:latin typeface="游ゴシック 本文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</a:t>
            </a:r>
            <a:endParaRPr kumimoji="0" lang="en-US" altLang="ja-JP" sz="1600" dirty="0">
              <a:solidFill>
                <a:srgbClr val="000000"/>
              </a:solidFill>
              <a:latin typeface="游ゴシック 本文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ja-JP" altLang="en-US" sz="4000" dirty="0">
                <a:solidFill>
                  <a:srgbClr val="000000"/>
                </a:solidFill>
                <a:latin typeface="游ゴシック 本文"/>
                <a:ea typeface="ＭＳ Ｐゴシック" panose="020B0600070205080204" pitchFamily="50" charset="-128"/>
                <a:cs typeface="Times New Roman" panose="02020603050405020304" pitchFamily="18" charset="0"/>
              </a:rPr>
              <a:t>　  </a:t>
            </a:r>
            <a:endParaRPr kumimoji="0" lang="en-US" altLang="ja-JP" sz="4000" dirty="0">
              <a:solidFill>
                <a:srgbClr val="000000"/>
              </a:solidFill>
              <a:latin typeface="游ゴシック 本文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ja-JP" altLang="en-US" sz="4000" dirty="0">
                <a:solidFill>
                  <a:srgbClr val="000000"/>
                </a:solidFill>
                <a:latin typeface="游ゴシック 本文"/>
                <a:ea typeface="ＭＳ Ｐゴシック" panose="020B0600070205080204" pitchFamily="50" charset="-128"/>
                <a:cs typeface="Times New Roman" panose="02020603050405020304" pitchFamily="18" charset="0"/>
              </a:rPr>
              <a:t>３</a:t>
            </a:r>
            <a:r>
              <a:rPr kumimoji="1" lang="ja-JP" altLang="en-US" sz="2400" b="1" dirty="0">
                <a:latin typeface="游ゴシック 本文"/>
              </a:rPr>
              <a:t> </a:t>
            </a:r>
            <a:r>
              <a:rPr kumimoji="1" lang="ja-JP" altLang="en-US" sz="4400" dirty="0"/>
              <a:t>．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これでソフトは取り込む事ができます</a:t>
            </a:r>
            <a:endParaRPr kumimoji="0" lang="en-US" altLang="ja-JP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/>
              <a:t>　４．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デスクトップにショートカットキーを設置　　</a:t>
            </a:r>
            <a:r>
              <a:rPr kumimoji="0" lang="ja-JP" altLang="en-US" sz="4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</a:t>
            </a:r>
            <a:r>
              <a:rPr kumimoji="0" lang="en-US" altLang="ja-JP" sz="4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  <a:hlinkClick r:id="rId3"/>
              </a:rPr>
              <a:t>https://Chatgpt.com</a:t>
            </a:r>
            <a:r>
              <a:rPr kumimoji="0" lang="ja-JP" altLang="en-US" sz="40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  <a:hlinkClick r:id="rId3"/>
              </a:rPr>
              <a:t>）</a:t>
            </a:r>
            <a:r>
              <a:rPr kumimoji="0" lang="ja-JP" altLang="en-US" sz="3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  <a:hlinkClick r:id="rId3"/>
              </a:rPr>
              <a:t>の画面をそのまま</a:t>
            </a: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  <a:hlinkClick r:id="rId3"/>
              </a:rPr>
              <a:t>ス</a:t>
            </a: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ライド</a:t>
            </a:r>
            <a:endParaRPr kumimoji="1" lang="ja-JP" altLang="en-US" sz="3600" b="1" dirty="0"/>
          </a:p>
        </p:txBody>
      </p:sp>
      <p:pic>
        <p:nvPicPr>
          <p:cNvPr id="1048" name="図 2">
            <a:extLst>
              <a:ext uri="{FF2B5EF4-FFF2-40B4-BE49-F238E27FC236}">
                <a16:creationId xmlns:a16="http://schemas.microsoft.com/office/drawing/2014/main" id="{5AF6C79E-FBE5-C097-DAAF-63F23EC9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5937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6">
            <a:extLst>
              <a:ext uri="{FF2B5EF4-FFF2-40B4-BE49-F238E27FC236}">
                <a16:creationId xmlns:a16="http://schemas.microsoft.com/office/drawing/2014/main" id="{C9E8E05C-6C26-E543-9FCA-C63540E29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54" y="561459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AE2CF1C7-F7F6-0828-6FAD-BFC8DAD61641}"/>
              </a:ext>
            </a:extLst>
          </p:cNvPr>
          <p:cNvSpPr/>
          <p:nvPr/>
        </p:nvSpPr>
        <p:spPr>
          <a:xfrm>
            <a:off x="528638" y="214313"/>
            <a:ext cx="11272837" cy="642937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831EF0C-DEFE-6F61-9909-AA489DBFE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701" y="3307460"/>
            <a:ext cx="5353797" cy="137179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1F3300-42FE-B038-6C7D-441A7D2A284B}"/>
              </a:ext>
            </a:extLst>
          </p:cNvPr>
          <p:cNvSpPr/>
          <p:nvPr/>
        </p:nvSpPr>
        <p:spPr>
          <a:xfrm>
            <a:off x="3311603" y="3240688"/>
            <a:ext cx="5381625" cy="143856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74F3BB3A-D522-F9B8-8F57-587C6923B1E2}"/>
              </a:ext>
            </a:extLst>
          </p:cNvPr>
          <p:cNvSpPr txBox="1">
            <a:spLocks/>
          </p:cNvSpPr>
          <p:nvPr/>
        </p:nvSpPr>
        <p:spPr>
          <a:xfrm>
            <a:off x="964406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/>
              <a:t>4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9477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0DE83-A4FC-BB0D-D4A1-F6490055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488" y="365126"/>
            <a:ext cx="6872287" cy="592138"/>
          </a:xfrm>
        </p:spPr>
        <p:txBody>
          <a:bodyPr>
            <a:normAutofit fontScale="90000"/>
          </a:bodyPr>
          <a:lstStyle/>
          <a:p>
            <a:r>
              <a:rPr kumimoji="0"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⓹これが</a:t>
            </a:r>
            <a:r>
              <a:rPr kumimoji="0" lang="en-US" altLang="ja-JP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ChatGPT</a:t>
            </a:r>
            <a:r>
              <a:rPr kumimoji="0" lang="ja-JP" altLang="en-US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のソフトです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6C93787-993C-8F46-FC2C-26FBAD05A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4255" y="957263"/>
            <a:ext cx="8072437" cy="5757861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15FAA8-6B6C-158E-9A3B-527B8C1A6723}"/>
              </a:ext>
            </a:extLst>
          </p:cNvPr>
          <p:cNvSpPr/>
          <p:nvPr/>
        </p:nvSpPr>
        <p:spPr>
          <a:xfrm>
            <a:off x="2114550" y="957264"/>
            <a:ext cx="8072438" cy="57578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E38BB3B-1A96-311F-7D8A-B5A6A276B8FF}"/>
              </a:ext>
            </a:extLst>
          </p:cNvPr>
          <p:cNvCxnSpPr>
            <a:cxnSpLocks/>
          </p:cNvCxnSpPr>
          <p:nvPr/>
        </p:nvCxnSpPr>
        <p:spPr>
          <a:xfrm>
            <a:off x="1343025" y="4429125"/>
            <a:ext cx="1124130" cy="15236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10DEF2-4A66-AC5E-6BE2-6EAD413BE525}"/>
              </a:ext>
            </a:extLst>
          </p:cNvPr>
          <p:cNvSpPr txBox="1"/>
          <p:nvPr/>
        </p:nvSpPr>
        <p:spPr>
          <a:xfrm>
            <a:off x="2746165" y="5900736"/>
            <a:ext cx="358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ここに質問を入力します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480C923-9AD5-48C1-C60E-9BF6EF1020E2}"/>
              </a:ext>
            </a:extLst>
          </p:cNvPr>
          <p:cNvSpPr/>
          <p:nvPr/>
        </p:nvSpPr>
        <p:spPr>
          <a:xfrm>
            <a:off x="328612" y="157163"/>
            <a:ext cx="11315701" cy="67008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ッター プレースホルダー 6">
            <a:extLst>
              <a:ext uri="{FF2B5EF4-FFF2-40B4-BE49-F238E27FC236}">
                <a16:creationId xmlns:a16="http://schemas.microsoft.com/office/drawing/2014/main" id="{E6844305-A953-F862-2E35-16BF9BF5BD80}"/>
              </a:ext>
            </a:extLst>
          </p:cNvPr>
          <p:cNvSpPr txBox="1">
            <a:spLocks/>
          </p:cNvSpPr>
          <p:nvPr/>
        </p:nvSpPr>
        <p:spPr>
          <a:xfrm>
            <a:off x="964406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/>
              <a:t>5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6246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59E811-A60C-F3E3-EA6C-24A7A4FA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44" y="249236"/>
            <a:ext cx="10515600" cy="606425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⑥登録方法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F723D0-749B-908E-A22A-2398DC63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7" y="947734"/>
            <a:ext cx="10677525" cy="575310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spcBef>
                <a:spcPts val="1000"/>
              </a:spcBef>
              <a:buNone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ChatGPT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に登録することで、ピークタイムでも一般的なアクセスが可能になり、</a:t>
            </a:r>
            <a:endParaRPr kumimoji="1" lang="en-US" altLang="ja-JP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応答時間が速くなり、新機能への優先アクセスが得られるなどの利点があります。</a:t>
            </a:r>
            <a:endParaRPr kumimoji="1" lang="en-US" altLang="ja-JP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また、アカウントを作成すると、チャット履歴の保存・確認、チャットの共有、</a:t>
            </a:r>
            <a:endParaRPr kumimoji="1" lang="en-US" altLang="ja-JP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音声会話やカスタム指示などの追加機能の利用が可能になります</a:t>
            </a:r>
            <a:endParaRPr kumimoji="1" lang="en-US" altLang="ja-JP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en-US" altLang="ja-JP" sz="1900" b="1" dirty="0"/>
          </a:p>
          <a:p>
            <a:pPr>
              <a:buFont typeface="+mj-lt"/>
              <a:buAutoNum type="arabicPeriod"/>
            </a:pPr>
            <a:r>
              <a:rPr lang="ja-JP" altLang="en-US" sz="2000" b="1" dirty="0"/>
              <a:t>ウェブサイトやアプリのダウンロード</a:t>
            </a:r>
            <a:r>
              <a:rPr lang="en-US" altLang="ja-JP" sz="2000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ja-JP" altLang="en-US" sz="1800" b="1" dirty="0"/>
              <a:t>まず、使いたいサービスのウェブサイトにアクセスするか、アプリをダウンロードします。</a:t>
            </a:r>
          </a:p>
          <a:p>
            <a:pPr>
              <a:buFont typeface="+mj-lt"/>
              <a:buAutoNum type="arabicPeriod"/>
            </a:pPr>
            <a:r>
              <a:rPr lang="ja-JP" altLang="en-US" sz="2000" b="1" dirty="0"/>
              <a:t>アカウント作成ページに移動</a:t>
            </a:r>
            <a:r>
              <a:rPr lang="en-US" altLang="ja-JP" sz="2000" b="1" dirty="0"/>
              <a:t>:</a:t>
            </a:r>
          </a:p>
          <a:p>
            <a:pPr>
              <a:buFont typeface="+mj-lt"/>
              <a:buAutoNum type="arabicPeriod"/>
            </a:pPr>
            <a:r>
              <a:rPr lang="ja-JP" altLang="en-US" sz="2000" b="1" dirty="0"/>
              <a:t>個人情報の入力</a:t>
            </a:r>
            <a:r>
              <a:rPr lang="en-US" altLang="ja-JP" sz="2000" b="1" dirty="0"/>
              <a:t>:</a:t>
            </a:r>
            <a:r>
              <a:rPr lang="ja-JP" altLang="en-US" sz="2000" b="1" dirty="0"/>
              <a:t>サインアップ（登録）ボタンをクリックして、アカウント作成ページに移動します。</a:t>
            </a:r>
            <a:endParaRPr lang="en-US" altLang="ja-JP" sz="2000" b="1" dirty="0"/>
          </a:p>
          <a:p>
            <a:pPr marL="742950" lvl="1" indent="-285750">
              <a:buFont typeface="+mj-lt"/>
              <a:buAutoNum type="arabicPeriod"/>
            </a:pPr>
            <a:r>
              <a:rPr lang="ja-JP" altLang="en-US" sz="1800" b="1" dirty="0"/>
              <a:t>名前、メールアドレス、パスワードなど、必要な情報を入力します。</a:t>
            </a:r>
          </a:p>
          <a:p>
            <a:pPr>
              <a:buFont typeface="+mj-lt"/>
              <a:buAutoNum type="arabicPeriod"/>
            </a:pPr>
            <a:r>
              <a:rPr lang="ja-JP" altLang="en-US" sz="2000" b="1" dirty="0"/>
              <a:t>認証手続き</a:t>
            </a:r>
            <a:r>
              <a:rPr lang="en-US" altLang="ja-JP" sz="2000" b="1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ja-JP" altLang="en-US" sz="1800" b="1" dirty="0"/>
              <a:t>入力したメールアドレスに確認メールが届く場合があります。そのリンクをクリックしてアカウントを認証します。</a:t>
            </a:r>
          </a:p>
          <a:p>
            <a:pPr>
              <a:buFont typeface="+mj-lt"/>
              <a:buAutoNum type="arabicPeriod"/>
            </a:pPr>
            <a:r>
              <a:rPr lang="ja-JP" altLang="en-US" sz="2000" b="1" dirty="0"/>
              <a:t>追加情報の入力</a:t>
            </a:r>
            <a:r>
              <a:rPr lang="en-US" altLang="ja-JP" sz="2000" b="1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ja-JP" altLang="en-US" sz="1800" b="1" dirty="0"/>
              <a:t>必要に応じて、プロフィール情報や追加の設定を行います。</a:t>
            </a:r>
          </a:p>
          <a:p>
            <a:pPr>
              <a:buFont typeface="+mj-lt"/>
              <a:buAutoNum type="arabicPeriod"/>
            </a:pPr>
            <a:r>
              <a:rPr lang="ja-JP" altLang="en-US" sz="2000" b="1" dirty="0"/>
              <a:t>利用開始</a:t>
            </a:r>
            <a:r>
              <a:rPr lang="en-US" altLang="ja-JP" sz="2000" b="1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ja-JP" altLang="en-US" sz="1800" b="1" dirty="0"/>
              <a:t>アカウントが作成されたら、ログインしてサービスの利用を開始します。</a:t>
            </a:r>
          </a:p>
          <a:p>
            <a:pPr marL="0" indent="0">
              <a:buNone/>
            </a:pPr>
            <a:r>
              <a:rPr lang="ja-JP" altLang="en-US" sz="2000" b="1" dirty="0"/>
              <a:t>    もし特定のサービスやアプリケーションでの登録方法について知りたい場合、その名前を教え</a:t>
            </a:r>
            <a:endParaRPr lang="en-US" altLang="ja-JP" sz="2000" b="1" dirty="0"/>
          </a:p>
          <a:p>
            <a:pPr marL="0" indent="0">
              <a:buNone/>
            </a:pPr>
            <a:r>
              <a:rPr lang="en-US" altLang="ja-JP" sz="2000" b="1" dirty="0"/>
              <a:t>   </a:t>
            </a:r>
            <a:r>
              <a:rPr lang="ja-JP" altLang="en-US" sz="2000" b="1" dirty="0"/>
              <a:t>ていただければ、具体的な手順を説明します。（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ChatGPT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で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Q&amp;A)</a:t>
            </a:r>
            <a:endParaRPr lang="ja-JP" altLang="en-US" sz="2000" b="1" dirty="0"/>
          </a:p>
          <a:p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2404E81-E139-7F3E-A449-A7F79D30416F}"/>
              </a:ext>
            </a:extLst>
          </p:cNvPr>
          <p:cNvSpPr/>
          <p:nvPr/>
        </p:nvSpPr>
        <p:spPr>
          <a:xfrm>
            <a:off x="200025" y="157162"/>
            <a:ext cx="11730038" cy="64516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25FE3DE-5FD6-C331-FF0B-23A91F4AB82E}"/>
              </a:ext>
            </a:extLst>
          </p:cNvPr>
          <p:cNvSpPr/>
          <p:nvPr/>
        </p:nvSpPr>
        <p:spPr>
          <a:xfrm>
            <a:off x="1244203" y="947734"/>
            <a:ext cx="7088981" cy="11144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dirty="0"/>
          </a:p>
        </p:txBody>
      </p:sp>
      <p:sp>
        <p:nvSpPr>
          <p:cNvPr id="10" name="フッター プレースホルダー 6">
            <a:extLst>
              <a:ext uri="{FF2B5EF4-FFF2-40B4-BE49-F238E27FC236}">
                <a16:creationId xmlns:a16="http://schemas.microsoft.com/office/drawing/2014/main" id="{6C5930D6-02E6-05DD-6039-1FBBC590AE7E}"/>
              </a:ext>
            </a:extLst>
          </p:cNvPr>
          <p:cNvSpPr txBox="1">
            <a:spLocks/>
          </p:cNvSpPr>
          <p:nvPr/>
        </p:nvSpPr>
        <p:spPr>
          <a:xfrm>
            <a:off x="964406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/>
              <a:t>6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5598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0DB411A-9A96-E6BB-C61D-4FDCA4E8685F}"/>
              </a:ext>
            </a:extLst>
          </p:cNvPr>
          <p:cNvSpPr/>
          <p:nvPr/>
        </p:nvSpPr>
        <p:spPr>
          <a:xfrm>
            <a:off x="500332" y="17251"/>
            <a:ext cx="11691668" cy="670422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ED5253-DA92-F9DD-7C50-94538BC94FAB}"/>
              </a:ext>
            </a:extLst>
          </p:cNvPr>
          <p:cNvSpPr txBox="1"/>
          <p:nvPr/>
        </p:nvSpPr>
        <p:spPr>
          <a:xfrm>
            <a:off x="1004755" y="-176248"/>
            <a:ext cx="9444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⑦</a:t>
            </a:r>
            <a:r>
              <a:rPr kumimoji="1" lang="en-US" altLang="ja-JP" sz="4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youtube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による登録サインアップ方法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4D7348D-4EA0-13AC-66CF-C47F665D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721" y="3276342"/>
            <a:ext cx="3000554" cy="186150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6157AB-E7CD-0220-8E2B-976C36D344E8}"/>
              </a:ext>
            </a:extLst>
          </p:cNvPr>
          <p:cNvSpPr txBox="1"/>
          <p:nvPr/>
        </p:nvSpPr>
        <p:spPr>
          <a:xfrm>
            <a:off x="808464" y="5521146"/>
            <a:ext cx="7802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b="1" i="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inherit"/>
              </a:rPr>
              <a:t>登録したアカウントを使ってログイン</a:t>
            </a:r>
            <a:r>
              <a:rPr lang="ja-JP" altLang="en-US" b="0" i="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Noto Sans JP"/>
              </a:rPr>
              <a:t>します。スマホの場合でも同様に、</a:t>
            </a:r>
            <a:endParaRPr lang="en-US" altLang="ja-JP" b="0" i="0" u="none" strike="noStrike" dirty="0">
              <a:solidFill>
                <a:srgbClr val="080808"/>
              </a:solidFill>
              <a:effectLst/>
              <a:highlight>
                <a:srgbClr val="FFFFFF"/>
              </a:highlight>
              <a:latin typeface="Noto Sans JP"/>
            </a:endParaRPr>
          </a:p>
          <a:p>
            <a:pPr algn="l"/>
            <a:r>
              <a:rPr lang="ja-JP" altLang="en-US" b="0" i="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Noto Sans JP"/>
              </a:rPr>
              <a:t>作ったアカウントへログインするだけで利用をスタートできます。</a:t>
            </a:r>
          </a:p>
          <a:p>
            <a:pPr algn="l"/>
            <a:r>
              <a:rPr lang="ja-JP" altLang="en-US" b="1" i="0" u="none" strike="noStrike" dirty="0">
                <a:solidFill>
                  <a:srgbClr val="080808"/>
                </a:solidFill>
                <a:effectLst/>
                <a:highlight>
                  <a:srgbClr val="FFFFFF"/>
                </a:highlight>
                <a:latin typeface="inherit"/>
              </a:rPr>
              <a:t>メールアドレス・パスワードを入力</a:t>
            </a:r>
            <a:endParaRPr lang="ja-JP" altLang="en-US" b="1" i="0" u="none" strike="noStrike" dirty="0">
              <a:solidFill>
                <a:srgbClr val="080808"/>
              </a:solidFill>
              <a:effectLst/>
              <a:highlight>
                <a:srgbClr val="FFFFFF"/>
              </a:highlight>
              <a:latin typeface="Noto Sans JP"/>
            </a:endParaRPr>
          </a:p>
          <a:p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116B819-1A05-75DC-BA00-2FC65240C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296" y="1224550"/>
            <a:ext cx="2971979" cy="176847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A121433-9EC6-A64B-4960-FF3AC0559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651" y="1224549"/>
            <a:ext cx="3143955" cy="176847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F538BD4-1F61-2451-C3DD-AE2AF00DF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6877" y="1224549"/>
            <a:ext cx="2971979" cy="1823209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03A3F06-FF9C-38F2-3B91-4C90E0C99EE5}"/>
              </a:ext>
            </a:extLst>
          </p:cNvPr>
          <p:cNvSpPr/>
          <p:nvPr/>
        </p:nvSpPr>
        <p:spPr>
          <a:xfrm>
            <a:off x="4562296" y="1224549"/>
            <a:ext cx="3000554" cy="189568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51CFABA-7DA9-8B78-BC90-8F26D38A1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117" y="3147739"/>
            <a:ext cx="2572109" cy="185945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88E81CF-B3F9-862B-4C68-0E371C5BF7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9120" y="3227190"/>
            <a:ext cx="2572109" cy="1982644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E78EE1A-C5BC-FC46-6C20-4AB9933B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BDE7E5E1-2F5E-AA91-4C79-E49C55B3B1A6}"/>
              </a:ext>
            </a:extLst>
          </p:cNvPr>
          <p:cNvSpPr txBox="1">
            <a:spLocks/>
          </p:cNvSpPr>
          <p:nvPr/>
        </p:nvSpPr>
        <p:spPr>
          <a:xfrm>
            <a:off x="9644063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b="1" dirty="0"/>
              <a:t>7</a:t>
            </a:r>
            <a:endParaRPr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7561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4010A3-028D-C909-B3C3-E9AF0687E2F7}"/>
              </a:ext>
            </a:extLst>
          </p:cNvPr>
          <p:cNvSpPr txBox="1"/>
          <p:nvPr/>
        </p:nvSpPr>
        <p:spPr>
          <a:xfrm>
            <a:off x="1212515" y="290117"/>
            <a:ext cx="44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⑨</a:t>
            </a:r>
            <a:endParaRPr kumimoji="1" lang="ja-JP" altLang="en-US" sz="4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553D30D-1829-0C64-6EC3-476E1C84F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15" y="360363"/>
            <a:ext cx="10347309" cy="5772149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8BFD3AB-5590-F579-145E-13DB5018F5C1}"/>
              </a:ext>
            </a:extLst>
          </p:cNvPr>
          <p:cNvSpPr/>
          <p:nvPr/>
        </p:nvSpPr>
        <p:spPr>
          <a:xfrm>
            <a:off x="409575" y="136525"/>
            <a:ext cx="11639550" cy="643135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7ABC7D-4A22-93D6-3D8B-BB88C341BC31}"/>
              </a:ext>
            </a:extLst>
          </p:cNvPr>
          <p:cNvSpPr txBox="1"/>
          <p:nvPr/>
        </p:nvSpPr>
        <p:spPr>
          <a:xfrm>
            <a:off x="1557338" y="8968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８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3A7BB8-D389-162C-CC19-AC3C01E6F25E}"/>
              </a:ext>
            </a:extLst>
          </p:cNvPr>
          <p:cNvSpPr txBox="1"/>
          <p:nvPr/>
        </p:nvSpPr>
        <p:spPr>
          <a:xfrm>
            <a:off x="1557338" y="89686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chemeClr val="bg1">
                    <a:lumMod val="95000"/>
                  </a:schemeClr>
                </a:solidFill>
              </a:rPr>
              <a:t>⑧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1A06AE2B-56FB-1C20-C95A-A231636A00AF}"/>
              </a:ext>
            </a:extLst>
          </p:cNvPr>
          <p:cNvSpPr txBox="1">
            <a:spLocks/>
          </p:cNvSpPr>
          <p:nvPr/>
        </p:nvSpPr>
        <p:spPr>
          <a:xfrm>
            <a:off x="931286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68AB86-083C-4AFB-9F68-5B7DAB12F517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B5DD78-8FF0-DA11-4640-0710206A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7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809B1B-CDDD-AB63-C833-80EC89A5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⑨色々の活用例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831362-8691-5756-E74B-D315DC288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★パソコンの困り相談を質問してみる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★エクセルやワードでちょっとした忘れ事を質問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★言語翻訳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画像の活字化</a:t>
            </a:r>
            <a:endParaRPr kumimoji="1"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★音声読み上げ分を活字化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★健康ついて質問してみる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★</a:t>
            </a:r>
            <a:r>
              <a:rPr lang="en-US" altLang="ja-JP" sz="2800" b="1" i="0" dirty="0">
                <a:effectLst/>
                <a:highlight>
                  <a:srgbClr val="EDF2F7"/>
                </a:highlight>
                <a:latin typeface="-apple-system"/>
              </a:rPr>
              <a:t>OpenAI</a:t>
            </a:r>
            <a:r>
              <a:rPr lang="ja-JP" altLang="en-US" sz="2800" b="1" i="0" dirty="0">
                <a:effectLst/>
                <a:highlight>
                  <a:srgbClr val="EDF2F7"/>
                </a:highlight>
                <a:latin typeface="-apple-system"/>
              </a:rPr>
              <a:t>の</a:t>
            </a:r>
            <a:r>
              <a:rPr lang="en-US" altLang="ja-JP" sz="2800" b="1" i="0" dirty="0">
                <a:effectLst/>
                <a:highlight>
                  <a:srgbClr val="EDF2F7"/>
                </a:highlight>
                <a:latin typeface="-apple-system"/>
              </a:rPr>
              <a:t>GPT-4o</a:t>
            </a:r>
            <a:r>
              <a:rPr lang="ja-JP" altLang="en-US" sz="2800" b="1" i="0" dirty="0">
                <a:effectLst/>
                <a:highlight>
                  <a:srgbClr val="EDF2F7"/>
                </a:highlight>
                <a:latin typeface="-apple-system"/>
              </a:rPr>
              <a:t>を日本語</a:t>
            </a:r>
            <a:r>
              <a:rPr lang="en-US" altLang="ja-JP" sz="2800" b="1" i="0" dirty="0">
                <a:effectLst/>
                <a:highlight>
                  <a:srgbClr val="EDF2F7"/>
                </a:highlight>
                <a:latin typeface="-apple-system"/>
              </a:rPr>
              <a:t>OCR</a:t>
            </a:r>
            <a:r>
              <a:rPr lang="ja-JP" altLang="en-US" sz="2800" b="1" i="0" dirty="0">
                <a:effectLst/>
                <a:highlight>
                  <a:srgbClr val="EDF2F7"/>
                </a:highlight>
                <a:latin typeface="-apple-system"/>
              </a:rPr>
              <a:t>（文字認識）として使ってみる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3D544C1-8474-472D-348B-7E19DD01DFAD}"/>
              </a:ext>
            </a:extLst>
          </p:cNvPr>
          <p:cNvSpPr/>
          <p:nvPr/>
        </p:nvSpPr>
        <p:spPr>
          <a:xfrm>
            <a:off x="400050" y="242888"/>
            <a:ext cx="11401425" cy="61293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6F6255-A6D2-937B-91CA-BA23E544F198}"/>
              </a:ext>
            </a:extLst>
          </p:cNvPr>
          <p:cNvSpPr txBox="1"/>
          <p:nvPr/>
        </p:nvSpPr>
        <p:spPr>
          <a:xfrm>
            <a:off x="4892801" y="843240"/>
            <a:ext cx="679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調べる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考える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文章を作る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プログラミングや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Excel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で使う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遊ぶ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フッター プレースホルダー 6">
            <a:extLst>
              <a:ext uri="{FF2B5EF4-FFF2-40B4-BE49-F238E27FC236}">
                <a16:creationId xmlns:a16="http://schemas.microsoft.com/office/drawing/2014/main" id="{E23FEE44-9C9D-83C6-BC2D-0DF313724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6475" y="6485215"/>
            <a:ext cx="4114800" cy="365125"/>
          </a:xfrm>
        </p:spPr>
        <p:txBody>
          <a:bodyPr/>
          <a:lstStyle/>
          <a:p>
            <a:r>
              <a:rPr kumimoji="1" lang="en-US" altLang="ja-JP"/>
              <a:t>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77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667</Words>
  <Application>Microsoft Office PowerPoint</Application>
  <PresentationFormat>ワイド画面</PresentationFormat>
  <Paragraphs>86</Paragraphs>
  <Slides>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-apple-system</vt:lpstr>
      <vt:lpstr>inherit</vt:lpstr>
      <vt:lpstr>ＭＳ Ｐゴシック</vt:lpstr>
      <vt:lpstr>Noto Sans JP</vt:lpstr>
      <vt:lpstr>Meiryo</vt:lpstr>
      <vt:lpstr>游ゴシック</vt:lpstr>
      <vt:lpstr>游ゴシック Light</vt:lpstr>
      <vt:lpstr>游ゴシック 本文</vt:lpstr>
      <vt:lpstr>游明朝</vt:lpstr>
      <vt:lpstr>Arial</vt:lpstr>
      <vt:lpstr>Office テーマ</vt:lpstr>
      <vt:lpstr>Chat GPT (OpenAI) 講座</vt:lpstr>
      <vt:lpstr>　　　②AI（人工知能）とは </vt:lpstr>
      <vt:lpstr>　　　　 　　　③AIを活用するメリット </vt:lpstr>
      <vt:lpstr>④パソコン　初期設定 </vt:lpstr>
      <vt:lpstr>⓹これがChatGPTのソフトです</vt:lpstr>
      <vt:lpstr>⑥登録方法</vt:lpstr>
      <vt:lpstr>PowerPoint プレゼンテーション</vt:lpstr>
      <vt:lpstr>PowerPoint プレゼンテーション</vt:lpstr>
      <vt:lpstr>⑨色々の活用例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良治 久保田</dc:creator>
  <cp:lastModifiedBy>良治 久保田</cp:lastModifiedBy>
  <cp:revision>27</cp:revision>
  <cp:lastPrinted>2024-08-13T01:42:58Z</cp:lastPrinted>
  <dcterms:created xsi:type="dcterms:W3CDTF">2024-08-09T02:11:18Z</dcterms:created>
  <dcterms:modified xsi:type="dcterms:W3CDTF">2024-08-13T01:56:27Z</dcterms:modified>
</cp:coreProperties>
</file>