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5" r:id="rId3"/>
    <p:sldId id="260" r:id="rId4"/>
    <p:sldId id="272" r:id="rId5"/>
    <p:sldId id="271" r:id="rId6"/>
    <p:sldId id="261" r:id="rId7"/>
    <p:sldId id="262" r:id="rId8"/>
    <p:sldId id="264" r:id="rId9"/>
    <p:sldId id="263" r:id="rId10"/>
    <p:sldId id="256" r:id="rId11"/>
    <p:sldId id="257" r:id="rId12"/>
    <p:sldId id="275" r:id="rId13"/>
    <p:sldId id="268" r:id="rId14"/>
  </p:sldIdLst>
  <p:sldSz cx="6858000" cy="9906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182" y="2826"/>
      </p:cViewPr>
      <p:guideLst>
        <p:guide orient="horz" pos="3120"/>
        <p:guide pos="2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5F4FC-8A7F-459A-9B05-082D250BB44F}" type="datetimeFigureOut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BCE66-7AE5-482F-BBB5-2E16E10CA8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5051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BCE66-7AE5-482F-BBB5-2E16E10CA83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179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BCE66-7AE5-482F-BBB5-2E16E10CA83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2692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BCE66-7AE5-482F-BBB5-2E16E10CA83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4927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BCE66-7AE5-482F-BBB5-2E16E10CA83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708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BCE66-7AE5-482F-BBB5-2E16E10CA83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5177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5EEE-192C-4447-A752-2CED257C4774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415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CABA-4F6B-4BF8-99AE-1551246F997E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707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9709-49EB-4983-9569-AAA8BE4A750A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9198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607-7635-41EC-8062-32B9F6DE4C38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1075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8894-5B0F-4206-9855-AF8400C23A8D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4766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40D8-E520-4122-BFF1-CEDA01BD1C41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6894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059A-CB92-46A6-8249-9BD5C3B4FAAA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497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B801-26CE-49BB-A18F-F3F86498F582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2860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2E78-7E33-4CC8-8E3A-7E8DDAD2B749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235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3137-19F7-418A-91F7-4249D76D0F16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6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017F-2C6B-4DB1-B7DA-C51041705A33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936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048C-176C-40C6-8BA1-388F73E10200}" type="datetime1">
              <a:rPr kumimoji="1" lang="ja-JP" altLang="en-US" smtClean="0"/>
              <a:pPr/>
              <a:t>2018/10/3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0B43D-8CE5-4C55-AC50-06E2DA880F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4542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hyperlink" Target="http://www.vector.co.jp/soft/win95/net/se061839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umu.go.jp/main_sosiki/joho_tsusin/security/glossary/11.html#u03" TargetMode="External"/><Relationship Id="rId13" Type="http://schemas.openxmlformats.org/officeDocument/2006/relationships/hyperlink" Target="http://www.soumu.go.jp/main_sosiki/joho_tsusin/security/glossary/06.html#ha03" TargetMode="External"/><Relationship Id="rId3" Type="http://schemas.openxmlformats.org/officeDocument/2006/relationships/hyperlink" Target="http://www.soumu.go.jp/main_sosiki/joho_tsusin/security/glossary/02.html#ko07" TargetMode="External"/><Relationship Id="rId7" Type="http://schemas.openxmlformats.org/officeDocument/2006/relationships/hyperlink" Target="http://www.soumu.go.jp/main_sosiki/joho_tsusin/security/glossary/11.html#w04" TargetMode="External"/><Relationship Id="rId12" Type="http://schemas.openxmlformats.org/officeDocument/2006/relationships/hyperlink" Target="http://www.soumu.go.jp/main_sosiki/joho_tsusin/security/glossary/11.html#h01" TargetMode="External"/><Relationship Id="rId17" Type="http://schemas.openxmlformats.org/officeDocument/2006/relationships/hyperlink" Target="http://e14ea58r.ec-net.jp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www.yahoo.co.jp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umu.go.jp/main_sosiki/joho_tsusin/security/glossary/11.html#w05" TargetMode="External"/><Relationship Id="rId11" Type="http://schemas.openxmlformats.org/officeDocument/2006/relationships/hyperlink" Target="http://www.soumu.go.jp/main_sosiki/joho_tsusin/security/glossary/06.html#hu26" TargetMode="External"/><Relationship Id="rId5" Type="http://schemas.openxmlformats.org/officeDocument/2006/relationships/hyperlink" Target="http://www.soumu.go.jp/main_sosiki/joho_tsusin/security/glossary/11.html#w03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://www.soumu.go.jp/main_sosiki/joho_tsusin/security/glossary/11.html#h04" TargetMode="External"/><Relationship Id="rId4" Type="http://schemas.openxmlformats.org/officeDocument/2006/relationships/hyperlink" Target="http://www.soumu.go.jp/main_sosiki/joho_tsusin/security/glossary/11.html#w02" TargetMode="External"/><Relationship Id="rId9" Type="http://schemas.openxmlformats.org/officeDocument/2006/relationships/image" Target="../media/image3.jpe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03250" y="971213"/>
            <a:ext cx="568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  <a:tab pos="3314700" algn="l"/>
              </a:tabLst>
            </a:pPr>
            <a:r>
              <a:rPr kumimoji="1" lang="ja-JP" alt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ホームページ作成講座</a:t>
            </a:r>
            <a:endParaRPr kumimoji="1" lang="ja-JP" altLang="en-US" sz="4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1200" y="3957711"/>
            <a:ext cx="557847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2000" dirty="0" smtClean="0">
                <a:latin typeface="+mj-ea"/>
                <a:ea typeface="+mj-ea"/>
              </a:rPr>
              <a:t>＜講習内容＞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+mj-ea"/>
                <a:ea typeface="+mj-ea"/>
              </a:rPr>
              <a:t>１．ホームページの仕組み</a:t>
            </a:r>
            <a:endParaRPr lang="en-US" altLang="ja-JP" dirty="0" smtClean="0">
              <a:latin typeface="+mj-ea"/>
              <a:ea typeface="+mj-ea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+mj-ea"/>
                <a:ea typeface="+mj-ea"/>
              </a:rPr>
              <a:t>２．新規サイトを作成する</a:t>
            </a:r>
            <a:endParaRPr lang="en-US" altLang="ja-JP" dirty="0" smtClean="0">
              <a:latin typeface="+mj-ea"/>
              <a:ea typeface="+mj-ea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+mj-ea"/>
                <a:ea typeface="+mj-ea"/>
              </a:rPr>
              <a:t>３</a:t>
            </a:r>
            <a:r>
              <a:rPr kumimoji="1" lang="ja-JP" altLang="en-US" dirty="0" smtClean="0">
                <a:latin typeface="+mj-ea"/>
                <a:ea typeface="+mj-ea"/>
              </a:rPr>
              <a:t>．ホームページ・ビルダーでトップページを作成する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+mj-ea"/>
                <a:ea typeface="+mj-ea"/>
              </a:rPr>
              <a:t>４</a:t>
            </a:r>
            <a:r>
              <a:rPr lang="ja-JP" altLang="en-US" dirty="0" smtClean="0">
                <a:latin typeface="+mj-ea"/>
                <a:ea typeface="+mj-ea"/>
              </a:rPr>
              <a:t>．サブページを作成する</a:t>
            </a:r>
            <a:endParaRPr lang="en-US" altLang="ja-JP" dirty="0" smtClean="0">
              <a:latin typeface="+mj-ea"/>
              <a:ea typeface="+mj-ea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+mj-ea"/>
                <a:ea typeface="+mj-ea"/>
              </a:rPr>
              <a:t>５</a:t>
            </a:r>
            <a:r>
              <a:rPr kumimoji="1" lang="ja-JP" altLang="en-US" dirty="0" smtClean="0">
                <a:latin typeface="+mj-ea"/>
                <a:ea typeface="+mj-ea"/>
              </a:rPr>
              <a:t>．サブページにリンクを設定する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+mj-ea"/>
                <a:ea typeface="+mj-ea"/>
              </a:rPr>
              <a:t>６</a:t>
            </a:r>
            <a:r>
              <a:rPr lang="ja-JP" altLang="en-US" dirty="0" smtClean="0">
                <a:latin typeface="+mj-ea"/>
                <a:ea typeface="+mj-ea"/>
              </a:rPr>
              <a:t>．サブページに画像を挿入する</a:t>
            </a:r>
            <a:endParaRPr lang="en-US" altLang="ja-JP" dirty="0" smtClean="0">
              <a:latin typeface="+mj-ea"/>
              <a:ea typeface="+mj-ea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+mj-ea"/>
                <a:ea typeface="+mj-ea"/>
              </a:rPr>
              <a:t>７</a:t>
            </a:r>
            <a:r>
              <a:rPr kumimoji="1" lang="ja-JP" altLang="en-US" dirty="0" smtClean="0">
                <a:latin typeface="+mj-ea"/>
                <a:ea typeface="+mj-ea"/>
              </a:rPr>
              <a:t>．</a:t>
            </a:r>
            <a:r>
              <a:rPr lang="ja-JP" altLang="en-US" dirty="0">
                <a:latin typeface="+mj-ea"/>
              </a:rPr>
              <a:t>公開の</a:t>
            </a:r>
            <a:r>
              <a:rPr lang="ja-JP" altLang="en-US" dirty="0" smtClean="0">
                <a:latin typeface="+mj-ea"/>
              </a:rPr>
              <a:t>手続き</a:t>
            </a:r>
            <a:endParaRPr lang="ja-JP" altLang="en-US" dirty="0">
              <a:latin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89061" y="883190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j-ea"/>
                <a:ea typeface="+mj-ea"/>
              </a:rPr>
              <a:t>枚方市シルバー人材センター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0975" y="8126372"/>
            <a:ext cx="323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発行　</a:t>
            </a:r>
            <a:r>
              <a:rPr kumimoji="1" lang="en-US" altLang="ja-JP" dirty="0" smtClean="0">
                <a:latin typeface="+mj-ea"/>
                <a:ea typeface="+mj-ea"/>
              </a:rPr>
              <a:t>2018/10/2  na</a:t>
            </a:r>
            <a:r>
              <a:rPr lang="en-US" altLang="ja-JP" dirty="0" smtClean="0">
                <a:latin typeface="+mj-ea"/>
                <a:ea typeface="+mj-ea"/>
              </a:rPr>
              <a:t>kamura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0500" y="247650"/>
            <a:ext cx="6562725" cy="9382125"/>
          </a:xfrm>
          <a:prstGeom prst="rect">
            <a:avLst/>
          </a:prstGeom>
          <a:noFill/>
          <a:ln w="28575" cap="flat" cmpd="thinThick">
            <a:solidFill>
              <a:srgbClr val="0070C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2871" y="2446188"/>
            <a:ext cx="2038095" cy="1200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034689" y="1808853"/>
            <a:ext cx="259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+mj-ea"/>
                <a:ea typeface="+mj-ea"/>
              </a:rPr>
              <a:t>[</a:t>
            </a:r>
            <a:r>
              <a:rPr kumimoji="1" lang="ja-JP" altLang="en-US" sz="3200" dirty="0" smtClean="0">
                <a:latin typeface="+mj-ea"/>
                <a:ea typeface="+mj-ea"/>
              </a:rPr>
              <a:t>中級</a:t>
            </a:r>
            <a:r>
              <a:rPr kumimoji="1" lang="en-US" altLang="ja-JP" sz="3200" dirty="0" smtClean="0">
                <a:latin typeface="+mj-ea"/>
                <a:ea typeface="+mj-ea"/>
              </a:rPr>
              <a:t>]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1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1462" y="261639"/>
            <a:ext cx="651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+mj-ea"/>
                <a:ea typeface="+mj-ea"/>
              </a:rPr>
              <a:t>３．サブページを作成</a:t>
            </a:r>
            <a:r>
              <a:rPr lang="ja-JP" altLang="en-US" sz="2000" b="1" dirty="0" smtClean="0">
                <a:latin typeface="+mj-ea"/>
                <a:ea typeface="+mj-ea"/>
              </a:rPr>
              <a:t>す</a:t>
            </a:r>
            <a:r>
              <a:rPr kumimoji="1" lang="ja-JP" altLang="en-US" sz="2000" b="1" dirty="0" smtClean="0">
                <a:latin typeface="+mj-ea"/>
                <a:ea typeface="+mj-ea"/>
              </a:rPr>
              <a:t>る</a:t>
            </a:r>
            <a:endParaRPr kumimoji="1" lang="en-US" altLang="ja-JP" sz="2000" b="1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6713" y="937689"/>
            <a:ext cx="6172200" cy="252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①トップページを開く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en-US" sz="1100" dirty="0" smtClean="0">
                <a:latin typeface="+mn-ea"/>
              </a:rPr>
              <a:t>「ファイル」→「開く」→「デスクトップ上のホームページ</a:t>
            </a:r>
            <a:r>
              <a:rPr lang="ja-JP" altLang="en-US" sz="1100" dirty="0">
                <a:latin typeface="+mn-ea"/>
              </a:rPr>
              <a:t>用</a:t>
            </a:r>
            <a:r>
              <a:rPr lang="ja-JP" altLang="en-US" sz="1100" dirty="0" smtClean="0">
                <a:latin typeface="+mn-ea"/>
              </a:rPr>
              <a:t>フォルダーを開く」→「</a:t>
            </a:r>
            <a:r>
              <a:rPr lang="en-US" altLang="ja-JP" sz="1100" dirty="0" smtClean="0">
                <a:latin typeface="+mn-ea"/>
              </a:rPr>
              <a:t>index</a:t>
            </a:r>
            <a:r>
              <a:rPr lang="ja-JP" altLang="en-US" sz="1100" dirty="0" smtClean="0">
                <a:latin typeface="+mn-ea"/>
              </a:rPr>
              <a:t>を選択」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②トップページの複製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　</a:t>
            </a:r>
            <a:r>
              <a:rPr lang="ja-JP" altLang="en-US" sz="1100" dirty="0" smtClean="0">
                <a:latin typeface="+mn-ea"/>
              </a:rPr>
              <a:t>「</a:t>
            </a:r>
            <a:r>
              <a:rPr lang="ja-JP" altLang="en-US" sz="1100" dirty="0">
                <a:latin typeface="+mn-ea"/>
              </a:rPr>
              <a:t>ファイル」→「ページの複製」</a:t>
            </a:r>
            <a:r>
              <a:rPr lang="ja-JP" altLang="en-US" sz="1100" dirty="0" smtClean="0">
                <a:latin typeface="+mn-ea"/>
              </a:rPr>
              <a:t>→「</a:t>
            </a:r>
            <a:r>
              <a:rPr lang="en-US" altLang="ja-JP" sz="1100" dirty="0" err="1" smtClean="0">
                <a:latin typeface="+mn-ea"/>
              </a:rPr>
              <a:t>newpage</a:t>
            </a:r>
            <a:r>
              <a:rPr lang="ja-JP" altLang="en-US" sz="1100" dirty="0" smtClean="0">
                <a:latin typeface="+mn-ea"/>
              </a:rPr>
              <a:t>」が</a:t>
            </a:r>
            <a:r>
              <a:rPr lang="ja-JP" altLang="en-US" sz="1100" dirty="0">
                <a:latin typeface="+mn-ea"/>
              </a:rPr>
              <a:t>できる</a:t>
            </a:r>
            <a:r>
              <a:rPr lang="ja-JP" altLang="en-US" sz="1100" dirty="0" smtClean="0">
                <a:latin typeface="+mn-ea"/>
              </a:rPr>
              <a:t>。</a:t>
            </a:r>
            <a:endParaRPr lang="en-US" altLang="ja-JP" sz="1100" dirty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③「</a:t>
            </a:r>
            <a:r>
              <a:rPr lang="en-US" altLang="ja-JP" sz="1200" dirty="0" err="1" smtClean="0">
                <a:latin typeface="+mn-ea"/>
              </a:rPr>
              <a:t>newpage</a:t>
            </a:r>
            <a:r>
              <a:rPr lang="ja-JP" altLang="en-US" sz="1200" dirty="0" smtClean="0">
                <a:latin typeface="+mn-ea"/>
              </a:rPr>
              <a:t>」の画像を削除する。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en-US" sz="1100" dirty="0" smtClean="0">
                <a:latin typeface="+mn-ea"/>
              </a:rPr>
              <a:t>画像をクリックして「</a:t>
            </a:r>
            <a:r>
              <a:rPr lang="en-US" altLang="ja-JP" sz="1100" dirty="0" smtClean="0">
                <a:latin typeface="+mn-ea"/>
              </a:rPr>
              <a:t>delete</a:t>
            </a:r>
            <a:r>
              <a:rPr lang="ja-JP" altLang="en-US" sz="1100" dirty="0" smtClean="0">
                <a:latin typeface="+mn-ea"/>
              </a:rPr>
              <a:t>」を押す。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④ページタイトルを入力する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「ページの属性」→ダイアログのページ情報のページタイトルに「スポーツ」と入力する。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⑤</a:t>
            </a:r>
            <a:r>
              <a:rPr lang="ja-JP" altLang="en-US" sz="1200" dirty="0" smtClean="0">
                <a:latin typeface="+mn-ea"/>
              </a:rPr>
              <a:t>ファイルを保存する。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「ファイル」→「名前を付けて保存」→ファイル名に「</a:t>
            </a:r>
            <a:r>
              <a:rPr lang="en-US" altLang="ja-JP" sz="1100" dirty="0" smtClean="0">
                <a:latin typeface="+mn-ea"/>
              </a:rPr>
              <a:t>sports</a:t>
            </a:r>
            <a:r>
              <a:rPr lang="ja-JP" altLang="en-US" sz="1100" dirty="0" smtClean="0">
                <a:latin typeface="+mn-ea"/>
              </a:rPr>
              <a:t>」と入力」→「保存」　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　次からはこの</a:t>
            </a:r>
            <a:r>
              <a:rPr lang="en-US" altLang="ja-JP" sz="1100" dirty="0" smtClean="0">
                <a:latin typeface="+mn-ea"/>
              </a:rPr>
              <a:t>sports</a:t>
            </a:r>
            <a:r>
              <a:rPr lang="ja-JP" altLang="en-US" sz="1100" dirty="0">
                <a:latin typeface="+mn-ea"/>
              </a:rPr>
              <a:t>ファイル</a:t>
            </a:r>
            <a:r>
              <a:rPr lang="ja-JP" altLang="en-US" sz="1100" dirty="0" smtClean="0">
                <a:latin typeface="+mn-ea"/>
              </a:rPr>
              <a:t>を複製して、「</a:t>
            </a:r>
            <a:r>
              <a:rPr lang="en-US" altLang="ja-JP" sz="1100" dirty="0" err="1" smtClean="0">
                <a:latin typeface="+mn-ea"/>
              </a:rPr>
              <a:t>tabi,engei,tedukuri,link</a:t>
            </a:r>
            <a:r>
              <a:rPr lang="ja-JP" altLang="en-US" sz="1100" dirty="0" smtClean="0">
                <a:latin typeface="+mn-ea"/>
              </a:rPr>
              <a:t>」ファイルをつくる。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　　</a:t>
            </a:r>
            <a:r>
              <a:rPr lang="en-US" altLang="ja-JP" sz="1100" dirty="0" smtClean="0">
                <a:latin typeface="+mn-ea"/>
              </a:rPr>
              <a:t>※</a:t>
            </a:r>
            <a:r>
              <a:rPr lang="ja-JP" altLang="en-US" sz="1100" dirty="0" smtClean="0">
                <a:latin typeface="+mn-ea"/>
              </a:rPr>
              <a:t>以下同様にページ情報のページタイトルに「旅・散策、園芸、手づくり、リンク集」を入力する。</a:t>
            </a:r>
            <a:r>
              <a:rPr lang="ja-JP" altLang="en-US" sz="1200" dirty="0" smtClean="0">
                <a:latin typeface="+mn-ea"/>
              </a:rPr>
              <a:t>　　　　　　　　　　　　　　　　　　　　　　　　　</a:t>
            </a:r>
            <a:endParaRPr lang="en-US" altLang="ja-JP" sz="1200" dirty="0" smtClean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7253" y="568357"/>
            <a:ext cx="65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（１）トップページを複製し、サブページをつくる</a:t>
            </a:r>
            <a:r>
              <a:rPr kumimoji="1" lang="ja-JP" altLang="en-US" dirty="0" smtClean="0">
                <a:latin typeface="+mj-ea"/>
                <a:ea typeface="+mj-ea"/>
              </a:rPr>
              <a:t>　　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253" y="3674295"/>
            <a:ext cx="65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（２）サブページのタイトルをロゴボタンでつくる</a:t>
            </a:r>
            <a:r>
              <a:rPr kumimoji="1" lang="ja-JP" altLang="en-US" dirty="0" smtClean="0">
                <a:latin typeface="+mj-ea"/>
                <a:ea typeface="+mj-ea"/>
              </a:rPr>
              <a:t>　　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6713" y="4025260"/>
            <a:ext cx="61722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①</a:t>
            </a:r>
            <a:r>
              <a:rPr lang="ja-JP" altLang="en-US" sz="1200" dirty="0">
                <a:latin typeface="+mn-ea"/>
              </a:rPr>
              <a:t>サブページ</a:t>
            </a:r>
            <a:r>
              <a:rPr lang="ja-JP" altLang="en-US" sz="1200" dirty="0" smtClean="0">
                <a:latin typeface="+mn-ea"/>
              </a:rPr>
              <a:t>を開く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en-US" sz="1100" dirty="0" smtClean="0">
                <a:latin typeface="+mn-ea"/>
              </a:rPr>
              <a:t>「ファイル」→「開く」→「デスクトップ上のホームページ用フォルダーを開く」→「</a:t>
            </a:r>
            <a:r>
              <a:rPr lang="en-US" altLang="ja-JP" sz="1100" dirty="0" smtClean="0">
                <a:latin typeface="+mn-ea"/>
              </a:rPr>
              <a:t>sports</a:t>
            </a:r>
            <a:r>
              <a:rPr lang="ja-JP" altLang="en-US" sz="1100" dirty="0" smtClean="0">
                <a:latin typeface="+mn-ea"/>
              </a:rPr>
              <a:t>を選択」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ja-JP" altLang="en-US" sz="1200" dirty="0" smtClean="0">
                <a:latin typeface="+mn-ea"/>
              </a:rPr>
              <a:t>②スポーツをロゴボタンでつくる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en-US" altLang="ja-JP" sz="1100" dirty="0">
                <a:latin typeface="+mn-ea"/>
              </a:rPr>
              <a:t> </a:t>
            </a:r>
            <a:r>
              <a:rPr lang="en-US" altLang="ja-JP" sz="1100" dirty="0" smtClean="0">
                <a:latin typeface="+mn-ea"/>
              </a:rPr>
              <a:t>  </a:t>
            </a:r>
            <a:r>
              <a:rPr lang="ja-JP" altLang="en-US" sz="1100" dirty="0" smtClean="0">
                <a:latin typeface="+mn-ea"/>
              </a:rPr>
              <a:t> </a:t>
            </a:r>
            <a:r>
              <a:rPr lang="ja-JP" altLang="en-US" sz="1100" dirty="0">
                <a:latin typeface="+mn-ea"/>
              </a:rPr>
              <a:t>「</a:t>
            </a:r>
            <a:r>
              <a:rPr lang="ja-JP" altLang="en-US" sz="1100" dirty="0" smtClean="0">
                <a:latin typeface="+mn-ea"/>
              </a:rPr>
              <a:t>メニュー」→「ロゴの挿入」→「ボタン」→ダイアログの文字に「スポーツ」と入力</a:t>
            </a:r>
            <a:r>
              <a:rPr lang="ja-JP" altLang="en-US" sz="1100" dirty="0">
                <a:latin typeface="+mn-ea"/>
              </a:rPr>
              <a:t>→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文字の大きさ：</a:t>
            </a:r>
            <a:r>
              <a:rPr lang="en-US" altLang="ja-JP" sz="1100" dirty="0" smtClean="0">
                <a:latin typeface="+mn-ea"/>
              </a:rPr>
              <a:t>25</a:t>
            </a:r>
            <a:r>
              <a:rPr lang="ja-JP" altLang="en-US" sz="1100" dirty="0">
                <a:latin typeface="+mn-ea"/>
              </a:rPr>
              <a:t>→</a:t>
            </a:r>
            <a:r>
              <a:rPr lang="ja-JP" altLang="en-US" sz="1100" dirty="0" smtClean="0">
                <a:latin typeface="+mn-ea"/>
              </a:rPr>
              <a:t>ボタンの</a:t>
            </a:r>
            <a:r>
              <a:rPr lang="ja-JP" altLang="en-US" sz="1100" dirty="0">
                <a:latin typeface="+mn-ea"/>
              </a:rPr>
              <a:t>種類</a:t>
            </a:r>
            <a:r>
              <a:rPr lang="ja-JP" altLang="en-US" sz="1100" dirty="0" smtClean="0">
                <a:latin typeface="+mn-ea"/>
              </a:rPr>
              <a:t>：</a:t>
            </a:r>
            <a:r>
              <a:rPr lang="en-US" altLang="ja-JP" sz="1100" dirty="0" smtClean="0">
                <a:latin typeface="+mn-ea"/>
              </a:rPr>
              <a:t>05</a:t>
            </a:r>
            <a:r>
              <a:rPr lang="ja-JP" altLang="en-US" sz="1100" dirty="0" err="1" smtClean="0">
                <a:latin typeface="+mn-ea"/>
              </a:rPr>
              <a:t>ｃ</a:t>
            </a:r>
            <a:r>
              <a:rPr lang="ja-JP" altLang="en-US" sz="1100" dirty="0" smtClean="0">
                <a:latin typeface="+mn-ea"/>
              </a:rPr>
              <a:t>を選択→「完了」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ja-JP" altLang="en-US" sz="1200" dirty="0" smtClean="0">
                <a:latin typeface="+mn-ea"/>
              </a:rPr>
              <a:t>③ファイルを保存する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latin typeface="+mn-ea"/>
              </a:rPr>
              <a:t>　　</a:t>
            </a:r>
            <a:r>
              <a:rPr lang="ja-JP" altLang="en-US" sz="1100" dirty="0" smtClean="0">
                <a:latin typeface="+mn-ea"/>
              </a:rPr>
              <a:t>「ファイル」→「上書き保存」→「ファイルとロゴボタン」が保存される。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　</a:t>
            </a:r>
            <a:r>
              <a:rPr lang="ja-JP" altLang="en-US" sz="1100" dirty="0" smtClean="0">
                <a:latin typeface="+mn-ea"/>
              </a:rPr>
              <a:t>　　</a:t>
            </a:r>
            <a:r>
              <a:rPr lang="en-US" altLang="ja-JP" sz="1100" dirty="0" smtClean="0">
                <a:latin typeface="+mn-ea"/>
              </a:rPr>
              <a:t>※</a:t>
            </a:r>
            <a:r>
              <a:rPr lang="ja-JP" altLang="en-US" sz="1100" dirty="0">
                <a:latin typeface="+mn-ea"/>
              </a:rPr>
              <a:t>以下同様に「旅・散策、園芸、手づくり、リンク集」をつくる</a:t>
            </a:r>
            <a:r>
              <a:rPr lang="ja-JP" altLang="en-US" sz="1100" dirty="0" smtClean="0">
                <a:latin typeface="+mn-ea"/>
              </a:rPr>
              <a:t>。</a:t>
            </a:r>
            <a:endParaRPr lang="en-US" altLang="ja-JP" sz="1100" dirty="0">
              <a:latin typeface="+mn-ea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037118" y="6648449"/>
            <a:ext cx="525108" cy="31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286000" y="9574264"/>
            <a:ext cx="2314575" cy="527403"/>
          </a:xfrm>
        </p:spPr>
        <p:txBody>
          <a:bodyPr/>
          <a:lstStyle/>
          <a:p>
            <a:r>
              <a:rPr lang="en-US" altLang="ja-JP" dirty="0"/>
              <a:t>9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843718" y="6071730"/>
            <a:ext cx="2386800" cy="3052349"/>
            <a:chOff x="455861" y="5297860"/>
            <a:chExt cx="2386800" cy="305234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861" y="5297860"/>
              <a:ext cx="2386800" cy="305234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円/楕円 15"/>
            <p:cNvSpPr/>
            <p:nvPr/>
          </p:nvSpPr>
          <p:spPr>
            <a:xfrm>
              <a:off x="1740730" y="7252420"/>
              <a:ext cx="964196" cy="2116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39576" y="7252420"/>
              <a:ext cx="909685" cy="2116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035130" y="6579309"/>
            <a:ext cx="2780630" cy="2875015"/>
            <a:chOff x="3840349" y="5668587"/>
            <a:chExt cx="2780630" cy="287501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8473" y="5668587"/>
              <a:ext cx="2712506" cy="285792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3840349" y="6270131"/>
              <a:ext cx="2379758" cy="2273471"/>
              <a:chOff x="3840349" y="6270131"/>
              <a:chExt cx="2379758" cy="2273471"/>
            </a:xfrm>
          </p:grpSpPr>
          <p:sp>
            <p:nvSpPr>
              <p:cNvPr id="11" name="円/楕円 10"/>
              <p:cNvSpPr/>
              <p:nvPr/>
            </p:nvSpPr>
            <p:spPr>
              <a:xfrm>
                <a:off x="3840349" y="6270131"/>
                <a:ext cx="581024" cy="11684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493770" y="6794398"/>
                <a:ext cx="726337" cy="73314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4748573" y="8258744"/>
                <a:ext cx="783297" cy="2848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3875394" y="6588213"/>
                <a:ext cx="1417907" cy="25584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" name="円/楕円 9"/>
          <p:cNvSpPr/>
          <p:nvPr/>
        </p:nvSpPr>
        <p:spPr>
          <a:xfrm>
            <a:off x="4726651" y="7754776"/>
            <a:ext cx="688237" cy="683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000314" y="9219450"/>
            <a:ext cx="688237" cy="184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083593" y="8026291"/>
            <a:ext cx="878557" cy="211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906627" y="8237925"/>
            <a:ext cx="795755" cy="200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070175" y="7545476"/>
            <a:ext cx="1530400" cy="202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081464" y="7131848"/>
            <a:ext cx="605931" cy="179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034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016" y="260878"/>
            <a:ext cx="651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latin typeface="+mj-ea"/>
                <a:ea typeface="+mj-ea"/>
              </a:rPr>
              <a:t>４</a:t>
            </a:r>
            <a:r>
              <a:rPr kumimoji="1" lang="ja-JP" altLang="en-US" sz="2000" b="1" smtClean="0">
                <a:latin typeface="+mj-ea"/>
                <a:ea typeface="+mj-ea"/>
              </a:rPr>
              <a:t>．サブページ</a:t>
            </a:r>
            <a:r>
              <a:rPr kumimoji="1" lang="ja-JP" altLang="en-US" sz="2000" b="1" dirty="0" smtClean="0">
                <a:latin typeface="+mj-ea"/>
                <a:ea typeface="+mj-ea"/>
              </a:rPr>
              <a:t>にリンクを設定</a:t>
            </a:r>
            <a:r>
              <a:rPr lang="ja-JP" altLang="en-US" sz="2000" b="1" dirty="0" smtClean="0">
                <a:latin typeface="+mj-ea"/>
                <a:ea typeface="+mj-ea"/>
              </a:rPr>
              <a:t>す</a:t>
            </a:r>
            <a:r>
              <a:rPr kumimoji="1" lang="ja-JP" altLang="en-US" sz="2000" b="1" dirty="0" smtClean="0">
                <a:latin typeface="+mj-ea"/>
                <a:ea typeface="+mj-ea"/>
              </a:rPr>
              <a:t>る</a:t>
            </a:r>
            <a:endParaRPr kumimoji="1" lang="en-US" altLang="ja-JP" sz="2000" b="1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7253" y="649811"/>
            <a:ext cx="651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（１）トップページのメニューからサブページにリンクを設定する</a:t>
            </a:r>
            <a:r>
              <a:rPr kumimoji="1" lang="ja-JP" altLang="en-US" sz="1400" dirty="0" smtClean="0">
                <a:latin typeface="+mn-ea"/>
              </a:rPr>
              <a:t>　　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5763" y="957588"/>
            <a:ext cx="638824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①トップページを開く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en-US" sz="1100" dirty="0" smtClean="0">
                <a:latin typeface="+mn-ea"/>
              </a:rPr>
              <a:t>「ファイル」→「開く」→「デスクトップ上のホームページ用フォルダーを開く」→「</a:t>
            </a:r>
            <a:r>
              <a:rPr lang="en-US" altLang="ja-JP" sz="1100" dirty="0" smtClean="0">
                <a:latin typeface="+mn-ea"/>
              </a:rPr>
              <a:t>index</a:t>
            </a:r>
            <a:r>
              <a:rPr lang="ja-JP" altLang="en-US" sz="1100" dirty="0" smtClean="0">
                <a:latin typeface="+mn-ea"/>
              </a:rPr>
              <a:t>を選択」 →「開く」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011570" y="6488550"/>
            <a:ext cx="1082017" cy="263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80406" y="8704289"/>
            <a:ext cx="6516519" cy="573670"/>
            <a:chOff x="139282" y="8820215"/>
            <a:chExt cx="6516519" cy="57367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39282" y="8820215"/>
              <a:ext cx="6516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atin typeface="+mn-ea"/>
                </a:rPr>
                <a:t>（２）サブページのメニューからもトップ及びサブページにリンクを設定する。</a:t>
              </a:r>
              <a:r>
                <a:rPr kumimoji="1" lang="ja-JP" altLang="en-US" sz="1400" dirty="0" smtClean="0">
                  <a:latin typeface="+mn-ea"/>
                </a:rPr>
                <a:t>　　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82683" y="9116886"/>
              <a:ext cx="5057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ja-JP" altLang="en-US" sz="1200" dirty="0" smtClean="0"/>
                <a:t>サブページのメニューから（１）項と同様のことをする。</a:t>
              </a:r>
              <a:endParaRPr kumimoji="1" lang="ja-JP" altLang="en-US" sz="1200" dirty="0"/>
            </a:p>
          </p:txBody>
        </p:sp>
      </p:grp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76475" y="9559245"/>
            <a:ext cx="2314575" cy="527403"/>
          </a:xfrm>
        </p:spPr>
        <p:txBody>
          <a:bodyPr/>
          <a:lstStyle/>
          <a:p>
            <a:r>
              <a:rPr lang="en-US" altLang="ja-JP" dirty="0" smtClean="0"/>
              <a:t>1</a:t>
            </a:r>
            <a:r>
              <a:rPr lang="en-US" altLang="ja-JP" dirty="0"/>
              <a:t>0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80406" y="4949364"/>
            <a:ext cx="1699925" cy="3059800"/>
            <a:chOff x="207252" y="5090423"/>
            <a:chExt cx="2082112" cy="305980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52" y="5090423"/>
              <a:ext cx="2082112" cy="3059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円/楕円 17"/>
            <p:cNvSpPr/>
            <p:nvPr/>
          </p:nvSpPr>
          <p:spPr>
            <a:xfrm>
              <a:off x="402368" y="7294136"/>
              <a:ext cx="1298434" cy="2148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4805" y="5353942"/>
            <a:ext cx="2527140" cy="3076059"/>
          </a:xfrm>
          <a:prstGeom prst="rect">
            <a:avLst/>
          </a:prstGeom>
          <a:ln>
            <a:noFill/>
          </a:ln>
        </p:spPr>
      </p:pic>
      <p:grpSp>
        <p:nvGrpSpPr>
          <p:cNvPr id="23" name="グループ化 22"/>
          <p:cNvGrpSpPr/>
          <p:nvPr/>
        </p:nvGrpSpPr>
        <p:grpSpPr>
          <a:xfrm>
            <a:off x="3868548" y="5697262"/>
            <a:ext cx="2795661" cy="2997763"/>
            <a:chOff x="3778688" y="5895433"/>
            <a:chExt cx="2795661" cy="3030663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8688" y="5895433"/>
              <a:ext cx="2795661" cy="3030121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円/楕円 13"/>
            <p:cNvSpPr/>
            <p:nvPr/>
          </p:nvSpPr>
          <p:spPr>
            <a:xfrm>
              <a:off x="3932960" y="6525783"/>
              <a:ext cx="2408121" cy="2623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832465" y="7068740"/>
              <a:ext cx="885825" cy="31370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5688524" y="8612389"/>
              <a:ext cx="885825" cy="31370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75763" y="3604912"/>
            <a:ext cx="624726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dirty="0" smtClean="0">
                <a:latin typeface="+mn-ea"/>
              </a:rPr>
              <a:t>②「スポーツ」にリンクを設定する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US" altLang="ja-JP" sz="1100" dirty="0">
                <a:latin typeface="+mn-ea"/>
              </a:rPr>
              <a:t> </a:t>
            </a:r>
            <a:r>
              <a:rPr lang="en-US" altLang="ja-JP" sz="1100" dirty="0" smtClean="0">
                <a:latin typeface="+mn-ea"/>
              </a:rPr>
              <a:t>  </a:t>
            </a:r>
            <a:r>
              <a:rPr lang="ja-JP" altLang="en-US" sz="1100" dirty="0" smtClean="0">
                <a:latin typeface="+mn-ea"/>
              </a:rPr>
              <a:t> 「メニューのスポーツ」をドラッグ→「リンクの挿入」→「リンク作成ウィザード画面出力」→「次へ」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→「次へ」→ 「リンク作成ウィザード（ページや</a:t>
            </a:r>
            <a:r>
              <a:rPr lang="en-US" altLang="ja-JP" sz="1100" dirty="0" smtClean="0">
                <a:latin typeface="+mn-ea"/>
              </a:rPr>
              <a:t>URL</a:t>
            </a:r>
            <a:r>
              <a:rPr lang="ja-JP" altLang="en-US" sz="1100" dirty="0" err="1" smtClean="0">
                <a:latin typeface="+mn-ea"/>
              </a:rPr>
              <a:t>への</a:t>
            </a:r>
            <a:r>
              <a:rPr lang="ja-JP" altLang="en-US" sz="1100" dirty="0" smtClean="0">
                <a:latin typeface="+mn-ea"/>
              </a:rPr>
              <a:t>リンク作成」のリンク先からから→「選択」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ボタンを押し</a:t>
            </a:r>
            <a:r>
              <a:rPr lang="ja-JP" altLang="en-US" sz="1100" dirty="0">
                <a:latin typeface="+mn-ea"/>
              </a:rPr>
              <a:t>、</a:t>
            </a:r>
            <a:r>
              <a:rPr lang="ja-JP" altLang="en-US" sz="1100" dirty="0" smtClean="0">
                <a:latin typeface="+mn-ea"/>
              </a:rPr>
              <a:t>サブページの</a:t>
            </a:r>
            <a:r>
              <a:rPr lang="en-US" altLang="ja-JP" sz="1100" dirty="0" smtClean="0">
                <a:latin typeface="+mn-ea"/>
              </a:rPr>
              <a:t>sports</a:t>
            </a:r>
            <a:r>
              <a:rPr lang="ja-JP" altLang="en-US" sz="1100" dirty="0" smtClean="0">
                <a:latin typeface="+mn-ea"/>
              </a:rPr>
              <a:t>ファイルを選択→「ターゲットは同一ウィンドウを選択」→「完了」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+mn-ea"/>
              </a:rPr>
              <a:t>　　　</a:t>
            </a:r>
            <a:r>
              <a:rPr lang="en-US" altLang="ja-JP" sz="1100" dirty="0" smtClean="0">
                <a:latin typeface="+mn-ea"/>
              </a:rPr>
              <a:t>※</a:t>
            </a:r>
            <a:r>
              <a:rPr lang="ja-JP" altLang="en-US" sz="1100" dirty="0" smtClean="0">
                <a:latin typeface="+mn-ea"/>
              </a:rPr>
              <a:t>以下同様に「旅・散策、園芸、手づくり、リンク集」にもリンクを設定する。</a:t>
            </a:r>
            <a:endParaRPr lang="en-US" altLang="ja-JP" sz="1100" dirty="0" smtClean="0">
              <a:latin typeface="+mn-ea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9804" y="1489255"/>
            <a:ext cx="3533774" cy="206278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0" name="円/楕円 9"/>
          <p:cNvSpPr/>
          <p:nvPr/>
        </p:nvSpPr>
        <p:spPr>
          <a:xfrm>
            <a:off x="439707" y="7126984"/>
            <a:ext cx="92701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5797249" y="8430001"/>
            <a:ext cx="885825" cy="252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882190" y="6863333"/>
            <a:ext cx="271330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909723" y="6311323"/>
            <a:ext cx="271330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969203" y="5628371"/>
            <a:ext cx="16335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167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1462" y="261639"/>
            <a:ext cx="651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j-ea"/>
                <a:ea typeface="+mj-ea"/>
              </a:rPr>
              <a:t>５</a:t>
            </a:r>
            <a:r>
              <a:rPr kumimoji="1" lang="ja-JP" altLang="en-US" sz="2000" b="1" dirty="0" smtClean="0">
                <a:latin typeface="+mj-ea"/>
                <a:ea typeface="+mj-ea"/>
              </a:rPr>
              <a:t>．サブページ</a:t>
            </a:r>
            <a:r>
              <a:rPr lang="ja-JP" altLang="en-US" sz="2000" b="1" dirty="0" smtClean="0">
                <a:latin typeface="+mj-ea"/>
                <a:ea typeface="+mj-ea"/>
              </a:rPr>
              <a:t>に画像を</a:t>
            </a:r>
            <a:r>
              <a:rPr lang="ja-JP" altLang="en-US" sz="2000" b="1" dirty="0">
                <a:latin typeface="+mj-ea"/>
                <a:ea typeface="+mj-ea"/>
              </a:rPr>
              <a:t>挿入</a:t>
            </a:r>
            <a:r>
              <a:rPr lang="ja-JP" altLang="en-US" sz="2000" b="1" dirty="0" smtClean="0">
                <a:latin typeface="+mj-ea"/>
                <a:ea typeface="+mj-ea"/>
              </a:rPr>
              <a:t>す</a:t>
            </a:r>
            <a:r>
              <a:rPr kumimoji="1" lang="ja-JP" altLang="en-US" sz="2000" b="1" dirty="0" smtClean="0">
                <a:latin typeface="+mj-ea"/>
                <a:ea typeface="+mj-ea"/>
              </a:rPr>
              <a:t>る</a:t>
            </a:r>
            <a:endParaRPr kumimoji="1" lang="en-US" altLang="ja-JP" sz="2000" b="1" dirty="0" smtClean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9939" y="682678"/>
            <a:ext cx="6364287" cy="232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①</a:t>
            </a:r>
            <a:r>
              <a:rPr lang="ja-JP" altLang="en-US" sz="1200" dirty="0">
                <a:latin typeface="+mn-ea"/>
              </a:rPr>
              <a:t>サブページ</a:t>
            </a:r>
            <a:r>
              <a:rPr lang="ja-JP" altLang="en-US" sz="1200" dirty="0" smtClean="0">
                <a:latin typeface="+mn-ea"/>
              </a:rPr>
              <a:t>を開く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「ファイル」→「開く」→「デスクトップ上のＨＰ講習会用のフォルダーを開く」→「</a:t>
            </a:r>
            <a:r>
              <a:rPr lang="en-US" altLang="ja-JP" sz="1100" dirty="0" smtClean="0">
                <a:latin typeface="+mn-ea"/>
              </a:rPr>
              <a:t>sports</a:t>
            </a:r>
            <a:r>
              <a:rPr lang="ja-JP" altLang="en-US" sz="1100" dirty="0" smtClean="0">
                <a:latin typeface="+mn-ea"/>
              </a:rPr>
              <a:t>を選択」 </a:t>
            </a:r>
            <a:r>
              <a:rPr lang="ja-JP" altLang="en-US" sz="1100" dirty="0">
                <a:latin typeface="+mn-ea"/>
              </a:rPr>
              <a:t>→「開く</a:t>
            </a:r>
            <a:r>
              <a:rPr lang="ja-JP" altLang="en-US" sz="1100" dirty="0" smtClean="0">
                <a:latin typeface="+mn-ea"/>
              </a:rPr>
              <a:t>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②表を挿入する。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en-US" altLang="ja-JP" sz="1100" dirty="0">
                <a:latin typeface="+mn-ea"/>
              </a:rPr>
              <a:t> </a:t>
            </a:r>
            <a:r>
              <a:rPr lang="en-US" altLang="ja-JP" sz="1100" dirty="0" smtClean="0">
                <a:latin typeface="+mn-ea"/>
              </a:rPr>
              <a:t>  </a:t>
            </a:r>
            <a:r>
              <a:rPr lang="ja-JP" altLang="en-US" sz="1100" dirty="0" smtClean="0">
                <a:latin typeface="+mn-ea"/>
              </a:rPr>
              <a:t> 「カーソルをスポーツボタンから「↓」を押して下げ」→「表の挿入」→「行数：</a:t>
            </a:r>
            <a:r>
              <a:rPr lang="en-US" altLang="ja-JP" sz="1100" dirty="0">
                <a:latin typeface="+mn-ea"/>
              </a:rPr>
              <a:t>1</a:t>
            </a:r>
            <a:r>
              <a:rPr lang="ja-JP" altLang="en-US" sz="1100" dirty="0" err="1" smtClean="0">
                <a:latin typeface="+mn-ea"/>
              </a:rPr>
              <a:t>、</a:t>
            </a:r>
            <a:r>
              <a:rPr lang="ja-JP" altLang="en-US" sz="1100" dirty="0" smtClean="0">
                <a:latin typeface="+mn-ea"/>
              </a:rPr>
              <a:t>列数：</a:t>
            </a:r>
            <a:r>
              <a:rPr lang="en-US" altLang="ja-JP" sz="1100" dirty="0">
                <a:latin typeface="+mn-ea"/>
              </a:rPr>
              <a:t>1</a:t>
            </a:r>
            <a:r>
              <a:rPr lang="ja-JP" altLang="en-US" sz="1100" dirty="0" smtClean="0">
                <a:latin typeface="+mn-ea"/>
              </a:rPr>
              <a:t>」→「</a:t>
            </a:r>
            <a:r>
              <a:rPr lang="en-US" altLang="ja-JP" sz="1100" dirty="0" smtClean="0">
                <a:latin typeface="+mn-ea"/>
              </a:rPr>
              <a:t>OK</a:t>
            </a:r>
            <a:r>
              <a:rPr lang="ja-JP" altLang="en-US" sz="1100" dirty="0" smtClean="0">
                <a:latin typeface="+mn-ea"/>
              </a:rPr>
              <a:t>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　</a:t>
            </a:r>
            <a:r>
              <a:rPr lang="en-US" altLang="ja-JP" sz="1100" dirty="0" smtClean="0">
                <a:latin typeface="+mn-ea"/>
              </a:rPr>
              <a:t>※</a:t>
            </a:r>
            <a:r>
              <a:rPr lang="ja-JP" altLang="en-US" sz="1100" dirty="0" smtClean="0">
                <a:latin typeface="+mn-ea"/>
              </a:rPr>
              <a:t>列の右へ１列追加す</a:t>
            </a:r>
            <a:r>
              <a:rPr lang="ja-JP" altLang="en-US" sz="1100" dirty="0">
                <a:latin typeface="+mn-ea"/>
              </a:rPr>
              <a:t>る</a:t>
            </a:r>
            <a:r>
              <a:rPr lang="ja-JP" altLang="en-US" sz="1100" dirty="0" smtClean="0">
                <a:latin typeface="+mn-ea"/>
              </a:rPr>
              <a:t>方法は、「表」→「列の追加」→「右へ１列追加」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③画像を挿入する。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latin typeface="+mn-ea"/>
              </a:rPr>
              <a:t>　 </a:t>
            </a:r>
            <a:r>
              <a:rPr lang="ja-JP" altLang="en-US" sz="1100" dirty="0" smtClean="0">
                <a:latin typeface="+mn-ea"/>
              </a:rPr>
              <a:t>「表内をクリックして」→ 「写真や画像の挿入」→「デジカメ写真」→「ファイルから」→「</a:t>
            </a:r>
            <a:r>
              <a:rPr lang="en-US" altLang="ja-JP" sz="1100" dirty="0" smtClean="0">
                <a:latin typeface="+mn-ea"/>
              </a:rPr>
              <a:t>sports</a:t>
            </a:r>
            <a:r>
              <a:rPr lang="ja-JP" altLang="en-US" sz="1100" dirty="0" smtClean="0">
                <a:latin typeface="+mn-ea"/>
              </a:rPr>
              <a:t>フォルダー　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から写真を</a:t>
            </a:r>
            <a:r>
              <a:rPr lang="ja-JP" altLang="en-US" sz="1100" dirty="0">
                <a:latin typeface="+mn-ea"/>
              </a:rPr>
              <a:t>選択」→「開く</a:t>
            </a:r>
            <a:r>
              <a:rPr lang="ja-JP" altLang="en-US" sz="1100" dirty="0" smtClean="0">
                <a:latin typeface="+mn-ea"/>
              </a:rPr>
              <a:t>」→「次へ」→「大（横幅</a:t>
            </a:r>
            <a:r>
              <a:rPr lang="en-US" altLang="ja-JP" sz="1100" dirty="0" smtClean="0">
                <a:latin typeface="+mn-ea"/>
              </a:rPr>
              <a:t>480</a:t>
            </a:r>
            <a:r>
              <a:rPr lang="ja-JP" altLang="en-US" sz="1100" dirty="0" smtClean="0">
                <a:latin typeface="+mn-ea"/>
              </a:rPr>
              <a:t>ピクセル）（</a:t>
            </a:r>
            <a:r>
              <a:rPr lang="en-US" altLang="ja-JP" sz="1100" dirty="0" smtClean="0">
                <a:latin typeface="+mn-ea"/>
              </a:rPr>
              <a:t>L)</a:t>
            </a:r>
            <a:r>
              <a:rPr lang="ja-JP" altLang="en-US" sz="1100" dirty="0" smtClean="0">
                <a:latin typeface="+mn-ea"/>
              </a:rPr>
              <a:t>を選択」→「次へ」→「ワンタッチ補正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を</a:t>
            </a:r>
            <a:r>
              <a:rPr lang="ja-JP" altLang="en-US" sz="1100" dirty="0" err="1" smtClean="0">
                <a:latin typeface="+mn-ea"/>
              </a:rPr>
              <a:t>するを</a:t>
            </a:r>
            <a:r>
              <a:rPr lang="ja-JP" altLang="en-US" sz="1100" dirty="0" smtClean="0">
                <a:latin typeface="+mn-ea"/>
              </a:rPr>
              <a:t>選択」→「次へ」→「縁取り効果をつける（</a:t>
            </a:r>
            <a:r>
              <a:rPr lang="en-US" altLang="ja-JP" sz="1100" dirty="0" smtClean="0">
                <a:latin typeface="+mn-ea"/>
              </a:rPr>
              <a:t>4</a:t>
            </a:r>
            <a:r>
              <a:rPr lang="ja-JP" altLang="en-US" sz="1100" dirty="0" smtClean="0">
                <a:latin typeface="+mn-ea"/>
              </a:rPr>
              <a:t>）」を選択」→「次へ」→「なし」を選択→「完了」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+mn-ea"/>
              </a:rPr>
              <a:t>　　　　</a:t>
            </a:r>
            <a:r>
              <a:rPr lang="en-US" altLang="ja-JP" sz="1100" dirty="0" smtClean="0">
                <a:latin typeface="+mn-ea"/>
              </a:rPr>
              <a:t>※</a:t>
            </a:r>
            <a:r>
              <a:rPr lang="ja-JP" altLang="en-US" sz="1100" dirty="0" smtClean="0">
                <a:latin typeface="+mn-ea"/>
              </a:rPr>
              <a:t>完成後は「写真上を右クリック」→「属性</a:t>
            </a:r>
            <a:r>
              <a:rPr lang="ja-JP" altLang="en-US" sz="1100" dirty="0">
                <a:latin typeface="+mn-ea"/>
              </a:rPr>
              <a:t>の</a:t>
            </a:r>
            <a:r>
              <a:rPr lang="ja-JP" altLang="en-US" sz="1100" dirty="0" smtClean="0">
                <a:latin typeface="+mn-ea"/>
              </a:rPr>
              <a:t>変更」</a:t>
            </a:r>
            <a:r>
              <a:rPr lang="ja-JP" altLang="en-US" sz="1100" dirty="0">
                <a:latin typeface="+mn-ea"/>
              </a:rPr>
              <a:t>の</a:t>
            </a:r>
            <a:r>
              <a:rPr lang="ja-JP" altLang="en-US" sz="1100" dirty="0" smtClean="0">
                <a:latin typeface="+mn-ea"/>
              </a:rPr>
              <a:t>ダイアログから「画像の幅：</a:t>
            </a:r>
            <a:r>
              <a:rPr lang="en-US" altLang="ja-JP" sz="1100" dirty="0" smtClean="0">
                <a:latin typeface="+mn-ea"/>
              </a:rPr>
              <a:t>200</a:t>
            </a:r>
            <a:r>
              <a:rPr lang="ja-JP" altLang="en-US" sz="1100" dirty="0" err="1" smtClean="0">
                <a:latin typeface="+mn-ea"/>
              </a:rPr>
              <a:t>、</a:t>
            </a:r>
            <a:r>
              <a:rPr lang="ja-JP" altLang="en-US" sz="1100" dirty="0" smtClean="0">
                <a:latin typeface="+mn-ea"/>
              </a:rPr>
              <a:t>高さ：</a:t>
            </a:r>
            <a:r>
              <a:rPr lang="en-US" altLang="ja-JP" sz="1100" dirty="0" smtClean="0">
                <a:latin typeface="+mn-ea"/>
              </a:rPr>
              <a:t>150</a:t>
            </a: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　　　　にする」→「</a:t>
            </a:r>
            <a:r>
              <a:rPr lang="en-US" altLang="ja-JP" sz="1100" dirty="0" smtClean="0">
                <a:latin typeface="+mn-ea"/>
              </a:rPr>
              <a:t>OK</a:t>
            </a:r>
            <a:r>
              <a:rPr lang="ja-JP" altLang="en-US" sz="1100" dirty="0" smtClean="0">
                <a:latin typeface="+mn-ea"/>
              </a:rPr>
              <a:t>」　</a:t>
            </a:r>
            <a:endParaRPr lang="en-US" altLang="ja-JP" sz="1100" dirty="0" smtClean="0">
              <a:latin typeface="+mn-ea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114425" y="4665043"/>
            <a:ext cx="699160" cy="496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203985" y="7141385"/>
            <a:ext cx="710540" cy="236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84412" y="9568316"/>
            <a:ext cx="2314575" cy="527403"/>
          </a:xfrm>
        </p:spPr>
        <p:txBody>
          <a:bodyPr/>
          <a:lstStyle/>
          <a:p>
            <a:r>
              <a:rPr lang="en-US" altLang="ja-JP" dirty="0" smtClean="0"/>
              <a:t>1</a:t>
            </a:r>
            <a:r>
              <a:rPr lang="en-US" altLang="ja-JP" dirty="0"/>
              <a:t>1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260519" y="3042514"/>
            <a:ext cx="6388811" cy="4938913"/>
            <a:chOff x="151462" y="2873451"/>
            <a:chExt cx="6388811" cy="520143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462" y="2873451"/>
              <a:ext cx="3009900" cy="2409935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275" y="3015619"/>
              <a:ext cx="2657475" cy="2886761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8079" y="3131703"/>
              <a:ext cx="2352194" cy="288607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977" y="5908243"/>
              <a:ext cx="2247900" cy="2086297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3005" y="6310112"/>
              <a:ext cx="2066925" cy="1764773"/>
            </a:xfrm>
            <a:prstGeom prst="rect">
              <a:avLst/>
            </a:prstGeom>
          </p:spPr>
        </p:pic>
        <p:sp>
          <p:nvSpPr>
            <p:cNvPr id="15" name="円/楕円 14"/>
            <p:cNvSpPr/>
            <p:nvPr/>
          </p:nvSpPr>
          <p:spPr>
            <a:xfrm>
              <a:off x="330757" y="3931321"/>
              <a:ext cx="1209674" cy="2951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103344" y="4262267"/>
              <a:ext cx="1620931" cy="2084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274694" y="4226479"/>
              <a:ext cx="1376962" cy="2800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677331" y="6978831"/>
              <a:ext cx="968061" cy="7393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532377" y="7617779"/>
              <a:ext cx="1334773" cy="2214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239939" y="8074637"/>
            <a:ext cx="6364287" cy="47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④表に挿入した写真上をクリックして写真を拡大させ</a:t>
            </a:r>
            <a:r>
              <a:rPr lang="ja-JP" altLang="en-US" sz="1200" dirty="0">
                <a:latin typeface="+mn-ea"/>
              </a:rPr>
              <a:t>る</a:t>
            </a:r>
            <a:r>
              <a:rPr lang="ja-JP" altLang="en-US" sz="1200" dirty="0" smtClean="0">
                <a:latin typeface="+mn-ea"/>
              </a:rPr>
              <a:t>には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「ページ編集」から「</a:t>
            </a:r>
            <a:r>
              <a:rPr lang="en-US" altLang="ja-JP" sz="1100" dirty="0" smtClean="0">
                <a:latin typeface="+mn-ea"/>
              </a:rPr>
              <a:t>HTM</a:t>
            </a:r>
            <a:r>
              <a:rPr lang="ja-JP" altLang="en-US" sz="1100" dirty="0" smtClean="0">
                <a:latin typeface="+mn-ea"/>
              </a:rPr>
              <a:t>ソース」に切り替えて</a:t>
            </a:r>
            <a:r>
              <a:rPr lang="en-US" altLang="ja-JP" sz="1100" dirty="0" smtClean="0">
                <a:latin typeface="+mn-ea"/>
              </a:rPr>
              <a:t>HTML</a:t>
            </a:r>
            <a:r>
              <a:rPr lang="ja-JP" altLang="en-US" sz="1100" dirty="0" smtClean="0">
                <a:latin typeface="+mn-ea"/>
              </a:rPr>
              <a:t>を修正する。</a:t>
            </a:r>
            <a:endParaRPr lang="en-US" altLang="ja-JP" sz="1100" dirty="0" smtClean="0">
              <a:latin typeface="+mn-ea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2099" y="9283475"/>
            <a:ext cx="6553200" cy="361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626" y="8645222"/>
            <a:ext cx="4314825" cy="314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1784120" y="8983947"/>
            <a:ext cx="4351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&lt;td&gt;&lt;</a:t>
            </a:r>
            <a:r>
              <a:rPr lang="en-US" altLang="ja-JP" sz="1200" dirty="0" err="1" smtClean="0"/>
              <a:t>img</a:t>
            </a:r>
            <a:r>
              <a:rPr lang="en-US" altLang="ja-JP" sz="1200" dirty="0" smtClean="0"/>
              <a:t>……&gt;</a:t>
            </a:r>
            <a:r>
              <a:rPr lang="ja-JP" altLang="en-US" sz="1200" dirty="0" smtClean="0"/>
              <a:t>の間に</a:t>
            </a:r>
            <a:r>
              <a:rPr lang="en-US" altLang="ja-JP" sz="1200" dirty="0" smtClean="0"/>
              <a:t>&lt;a </a:t>
            </a:r>
            <a:r>
              <a:rPr lang="en-US" altLang="ja-JP" sz="1200" dirty="0" err="1" smtClean="0"/>
              <a:t>href</a:t>
            </a:r>
            <a:r>
              <a:rPr lang="en-US" altLang="ja-JP" sz="1200" dirty="0" smtClean="0"/>
              <a:t>=“</a:t>
            </a:r>
            <a:r>
              <a:rPr lang="ja-JP" altLang="en-US" sz="1200" dirty="0" smtClean="0"/>
              <a:t>ﾌｧｲﾙ名</a:t>
            </a:r>
            <a:r>
              <a:rPr lang="en-US" altLang="ja-JP" sz="1200" dirty="0" smtClean="0"/>
              <a:t>”target=“_self”&gt;</a:t>
            </a:r>
            <a:r>
              <a:rPr lang="ja-JP" altLang="en-US" sz="1200" dirty="0" smtClean="0"/>
              <a:t>を挿入する。</a:t>
            </a:r>
            <a:endParaRPr lang="en-US" altLang="ja-JP" sz="1200" dirty="0" smtClean="0"/>
          </a:p>
        </p:txBody>
      </p:sp>
      <p:sp>
        <p:nvSpPr>
          <p:cNvPr id="31" name="下矢印 30"/>
          <p:cNvSpPr/>
          <p:nvPr/>
        </p:nvSpPr>
        <p:spPr>
          <a:xfrm>
            <a:off x="1221689" y="9044255"/>
            <a:ext cx="484632" cy="170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537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271711" y="9533822"/>
            <a:ext cx="2314575" cy="527403"/>
          </a:xfrm>
        </p:spPr>
        <p:txBody>
          <a:bodyPr/>
          <a:lstStyle/>
          <a:p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17510" y="1168413"/>
            <a:ext cx="634606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400" dirty="0" smtClean="0">
                <a:latin typeface="+mn-ea"/>
              </a:rPr>
              <a:t>（２）ＦＴＰサーバーとの契約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ja-JP" sz="1200" dirty="0" smtClean="0">
                <a:latin typeface="+mn-ea"/>
              </a:rPr>
              <a:t>ホームページ</a:t>
            </a:r>
            <a:r>
              <a:rPr lang="ja-JP" altLang="ja-JP" sz="1200" dirty="0">
                <a:latin typeface="+mn-ea"/>
              </a:rPr>
              <a:t>の原稿ができたら、後は</a:t>
            </a:r>
            <a:r>
              <a:rPr lang="en-US" altLang="ja-JP" sz="1200" dirty="0">
                <a:latin typeface="+mn-ea"/>
              </a:rPr>
              <a:t>Web</a:t>
            </a:r>
            <a:r>
              <a:rPr lang="ja-JP" altLang="ja-JP" sz="1200" dirty="0">
                <a:latin typeface="+mn-ea"/>
              </a:rPr>
              <a:t>上に公開すればよいだけです。</a:t>
            </a:r>
            <a:r>
              <a:rPr lang="ja-JP" altLang="ja-JP" sz="1200" dirty="0" smtClean="0">
                <a:latin typeface="+mn-ea"/>
              </a:rPr>
              <a:t>公開</a:t>
            </a:r>
            <a:r>
              <a:rPr lang="ja-JP" altLang="ja-JP" sz="1200" dirty="0">
                <a:latin typeface="+mn-ea"/>
              </a:rPr>
              <a:t>するに</a:t>
            </a:r>
            <a:r>
              <a:rPr lang="ja-JP" altLang="ja-JP" sz="1200" dirty="0" smtClean="0">
                <a:latin typeface="+mn-ea"/>
              </a:rPr>
              <a:t>は</a:t>
            </a:r>
            <a:r>
              <a:rPr lang="ja-JP" altLang="en-US" sz="1200" dirty="0" smtClean="0">
                <a:latin typeface="+mn-ea"/>
              </a:rPr>
              <a:t>ＦＴＰ　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 smtClean="0">
                <a:latin typeface="+mn-ea"/>
              </a:rPr>
              <a:t>サーバ</a:t>
            </a:r>
            <a:r>
              <a:rPr lang="ja-JP" altLang="ja-JP" sz="1200" dirty="0">
                <a:latin typeface="+mn-ea"/>
              </a:rPr>
              <a:t>との契約が必要に</a:t>
            </a:r>
            <a:r>
              <a:rPr lang="ja-JP" altLang="ja-JP" sz="1200" dirty="0" smtClean="0">
                <a:latin typeface="+mn-ea"/>
              </a:rPr>
              <a:t>なります</a:t>
            </a:r>
            <a:r>
              <a:rPr lang="ja-JP" altLang="en-US" sz="1200" dirty="0" smtClean="0">
                <a:latin typeface="+mn-ea"/>
              </a:rPr>
              <a:t>。</a:t>
            </a:r>
            <a:endParaRPr lang="ja-JP" altLang="ja-JP" sz="1200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2410" y="2786901"/>
            <a:ext cx="63531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 smtClean="0">
                <a:latin typeface="+mn-ea"/>
              </a:rPr>
              <a:t>（４）</a:t>
            </a:r>
            <a:r>
              <a:rPr lang="en-US" altLang="ja-JP" sz="1400" dirty="0" smtClean="0">
                <a:latin typeface="+mn-ea"/>
              </a:rPr>
              <a:t>FTP</a:t>
            </a:r>
            <a:r>
              <a:rPr lang="ja-JP" altLang="en-US" sz="1400" dirty="0">
                <a:latin typeface="+mn-ea"/>
              </a:rPr>
              <a:t>ソフトとアカウントの設定</a:t>
            </a:r>
          </a:p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　ホームページデータ</a:t>
            </a:r>
            <a:r>
              <a:rPr lang="ja-JP" altLang="en-US" sz="1200" dirty="0">
                <a:latin typeface="+mn-ea"/>
              </a:rPr>
              <a:t>の準備ができたら、次に</a:t>
            </a:r>
            <a:r>
              <a:rPr lang="en-US" altLang="ja-JP" sz="1200" dirty="0">
                <a:latin typeface="+mn-ea"/>
              </a:rPr>
              <a:t>FTP</a:t>
            </a:r>
            <a:r>
              <a:rPr lang="ja-JP" altLang="en-US" sz="1200" dirty="0">
                <a:latin typeface="+mn-ea"/>
              </a:rPr>
              <a:t>ソフトを使ってデータをサーバに</a:t>
            </a:r>
            <a:r>
              <a:rPr lang="ja-JP" altLang="en-US" sz="1200" dirty="0" smtClean="0">
                <a:latin typeface="+mn-ea"/>
              </a:rPr>
              <a:t>アップロード　　　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します</a:t>
            </a:r>
            <a:r>
              <a:rPr lang="ja-JP" altLang="en-US" sz="1200" dirty="0">
                <a:latin typeface="+mn-ea"/>
              </a:rPr>
              <a:t>。</a:t>
            </a:r>
            <a:r>
              <a:rPr lang="en-US" altLang="ja-JP" sz="1200" dirty="0">
                <a:latin typeface="+mn-ea"/>
              </a:rPr>
              <a:t>FTP</a:t>
            </a:r>
            <a:r>
              <a:rPr lang="ja-JP" altLang="en-US" sz="1200" dirty="0">
                <a:latin typeface="+mn-ea"/>
              </a:rPr>
              <a:t>ソフトの設定に必要なアカウント・パスワードと、ソフトの</a:t>
            </a:r>
            <a:r>
              <a:rPr lang="ja-JP" altLang="en-US" sz="1200" dirty="0" smtClean="0">
                <a:latin typeface="+mn-ea"/>
              </a:rPr>
              <a:t>設定を行います。</a:t>
            </a:r>
            <a:endParaRPr lang="ja-JP" altLang="en-US" sz="12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5599" y="5522530"/>
            <a:ext cx="63531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 smtClean="0"/>
              <a:t>（５）ホームページデータ</a:t>
            </a:r>
            <a:r>
              <a:rPr lang="ja-JP" altLang="en-US" sz="1400" dirty="0"/>
              <a:t>をサーバへアップロード</a:t>
            </a:r>
          </a:p>
          <a:p>
            <a:pPr>
              <a:lnSpc>
                <a:spcPts val="1600"/>
              </a:lnSpc>
            </a:pPr>
            <a:r>
              <a:rPr lang="ja-JP" altLang="en-US" sz="1200" dirty="0" smtClean="0"/>
              <a:t>　　ＦＴ</a:t>
            </a:r>
            <a:r>
              <a:rPr lang="ja-JP" altLang="en-US" sz="1200" dirty="0"/>
              <a:t>Ｐ</a:t>
            </a:r>
            <a:r>
              <a:rPr lang="ja-JP" altLang="en-US" sz="1200" dirty="0" smtClean="0"/>
              <a:t>ソフト</a:t>
            </a:r>
            <a:r>
              <a:rPr lang="ja-JP" altLang="en-US" sz="1200" dirty="0"/>
              <a:t>の設定が完了したら、ホームページデータをサーバへアップロードします。 </a:t>
            </a:r>
            <a:r>
              <a:rPr lang="ja-JP" altLang="en-US" sz="1200" dirty="0" smtClean="0"/>
              <a:t>ＦＴＰ</a:t>
            </a:r>
            <a:endParaRPr lang="en-US" altLang="ja-JP" sz="1200" dirty="0" smtClean="0"/>
          </a:p>
          <a:p>
            <a:pPr>
              <a:lnSpc>
                <a:spcPts val="1600"/>
              </a:lnSpc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　ソフト</a:t>
            </a:r>
            <a:r>
              <a:rPr lang="ja-JP" altLang="en-US" sz="1200" dirty="0"/>
              <a:t>でサーバへ接続し、データ</a:t>
            </a:r>
            <a:r>
              <a:rPr lang="ja-JP" altLang="en-US" sz="1200" dirty="0" smtClean="0"/>
              <a:t>を「ホスト」に</a:t>
            </a:r>
            <a:r>
              <a:rPr lang="ja-JP" altLang="en-US" sz="1200" dirty="0"/>
              <a:t>アップロードします</a:t>
            </a:r>
            <a:r>
              <a:rPr lang="ja-JP" altLang="en-US" sz="1200" dirty="0" smtClean="0"/>
              <a:t>。</a:t>
            </a:r>
            <a:endParaRPr lang="ja-JP" altLang="en-US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618" y="3592545"/>
            <a:ext cx="2682142" cy="190761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05" y="6307360"/>
            <a:ext cx="5819774" cy="17114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124042" y="8076073"/>
            <a:ext cx="652589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200" dirty="0" smtClean="0">
                <a:latin typeface="+mn-ea"/>
              </a:rPr>
              <a:t>　　</a:t>
            </a:r>
            <a:r>
              <a:rPr lang="ja-JP" altLang="ja-JP" sz="1200" dirty="0" smtClean="0">
                <a:latin typeface="+mn-ea"/>
              </a:rPr>
              <a:t>ここ</a:t>
            </a:r>
            <a:r>
              <a:rPr lang="ja-JP" altLang="ja-JP" sz="1200" dirty="0">
                <a:latin typeface="+mn-ea"/>
              </a:rPr>
              <a:t>で、「ローカル」と「ホスト」という言葉の概念を理解しておきましょう。</a:t>
            </a:r>
            <a:r>
              <a:rPr lang="ja-JP" altLang="ja-JP" sz="1200" dirty="0" smtClean="0">
                <a:latin typeface="+mn-ea"/>
              </a:rPr>
              <a:t>「</a:t>
            </a:r>
            <a:r>
              <a:rPr lang="ja-JP" altLang="en-US" sz="1200" dirty="0" smtClean="0">
                <a:latin typeface="+mn-ea"/>
              </a:rPr>
              <a:t>ロー</a:t>
            </a:r>
            <a:r>
              <a:rPr lang="ja-JP" altLang="ja-JP" sz="1200" dirty="0" smtClean="0">
                <a:latin typeface="+mn-ea"/>
              </a:rPr>
              <a:t>カル</a:t>
            </a:r>
            <a:r>
              <a:rPr lang="ja-JP" altLang="ja-JP" sz="1200" dirty="0">
                <a:latin typeface="+mn-ea"/>
              </a:rPr>
              <a:t>」とは、作成</a:t>
            </a:r>
            <a:r>
              <a:rPr lang="ja-JP" altLang="ja-JP" sz="1200" dirty="0" smtClean="0">
                <a:latin typeface="+mn-ea"/>
              </a:rPr>
              <a:t>し</a:t>
            </a:r>
            <a:r>
              <a:rPr lang="ja-JP" altLang="en-US" sz="1200" dirty="0" smtClean="0">
                <a:latin typeface="+mn-ea"/>
              </a:rPr>
              <a:t>　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 err="1" smtClean="0">
                <a:latin typeface="+mn-ea"/>
              </a:rPr>
              <a:t>た</a:t>
            </a:r>
            <a:r>
              <a:rPr lang="ja-JP" altLang="ja-JP" sz="1200" dirty="0" smtClean="0">
                <a:latin typeface="+mn-ea"/>
              </a:rPr>
              <a:t>ホームページ</a:t>
            </a:r>
            <a:r>
              <a:rPr lang="ja-JP" altLang="ja-JP" sz="1200" dirty="0">
                <a:latin typeface="+mn-ea"/>
              </a:rPr>
              <a:t>のファイルを保存している場所のことで、パソコンの</a:t>
            </a:r>
            <a:r>
              <a:rPr lang="ja-JP" altLang="ja-JP" sz="1200" dirty="0" smtClean="0">
                <a:latin typeface="+mn-ea"/>
              </a:rPr>
              <a:t>ハードディス</a:t>
            </a:r>
            <a:r>
              <a:rPr lang="ja-JP" altLang="en-US" sz="1200" dirty="0" smtClean="0">
                <a:latin typeface="+mn-ea"/>
              </a:rPr>
              <a:t>ク</a:t>
            </a:r>
            <a:r>
              <a:rPr lang="ja-JP" altLang="ja-JP" sz="1200" dirty="0" smtClean="0">
                <a:latin typeface="+mn-ea"/>
              </a:rPr>
              <a:t>になります。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 smtClean="0">
                <a:latin typeface="+mn-ea"/>
              </a:rPr>
              <a:t>「ホスト</a:t>
            </a:r>
            <a:r>
              <a:rPr lang="ja-JP" altLang="ja-JP" sz="1200" dirty="0">
                <a:latin typeface="+mn-ea"/>
              </a:rPr>
              <a:t>」とは、公開するためにファイルを転送する場所のことで、</a:t>
            </a:r>
            <a:r>
              <a:rPr lang="ja-JP" altLang="ja-JP" sz="1200" dirty="0" smtClean="0">
                <a:latin typeface="+mn-ea"/>
              </a:rPr>
              <a:t>プロ</a:t>
            </a:r>
            <a:r>
              <a:rPr lang="ja-JP" altLang="en-US" sz="1200" dirty="0" smtClean="0">
                <a:latin typeface="+mn-ea"/>
              </a:rPr>
              <a:t>バ</a:t>
            </a:r>
            <a:r>
              <a:rPr lang="ja-JP" altLang="ja-JP" sz="1200" dirty="0" smtClean="0">
                <a:latin typeface="+mn-ea"/>
              </a:rPr>
              <a:t>イダー</a:t>
            </a:r>
            <a:r>
              <a:rPr lang="ja-JP" altLang="ja-JP" sz="1200" dirty="0">
                <a:latin typeface="+mn-ea"/>
              </a:rPr>
              <a:t>のサーバ（</a:t>
            </a:r>
            <a:r>
              <a:rPr lang="en-US" altLang="ja-JP" sz="1200" dirty="0" smtClean="0">
                <a:latin typeface="+mn-ea"/>
              </a:rPr>
              <a:t>FTP</a:t>
            </a: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 smtClean="0">
                <a:latin typeface="+mn-ea"/>
              </a:rPr>
              <a:t>サーバ</a:t>
            </a:r>
            <a:r>
              <a:rPr lang="ja-JP" altLang="ja-JP" sz="1200" dirty="0">
                <a:latin typeface="+mn-ea"/>
              </a:rPr>
              <a:t>）になります。「</a:t>
            </a:r>
            <a:r>
              <a:rPr lang="en-US" altLang="ja-JP" sz="1200" dirty="0">
                <a:latin typeface="+mn-ea"/>
              </a:rPr>
              <a:t>FTP</a:t>
            </a:r>
            <a:r>
              <a:rPr lang="ja-JP" altLang="ja-JP" sz="1200" dirty="0">
                <a:latin typeface="+mn-ea"/>
              </a:rPr>
              <a:t>ソフト」とは、ローカルとホストの間でファイルを転送するための</a:t>
            </a:r>
            <a:r>
              <a:rPr lang="ja-JP" altLang="ja-JP" sz="1200" dirty="0" smtClean="0">
                <a:latin typeface="+mn-ea"/>
              </a:rPr>
              <a:t>ソフト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 smtClean="0">
                <a:latin typeface="+mn-ea"/>
              </a:rPr>
              <a:t>です。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>
                <a:latin typeface="+mn-ea"/>
              </a:rPr>
              <a:t>ローカルのファイルをホストに</a:t>
            </a:r>
            <a:r>
              <a:rPr lang="ja-JP" altLang="ja-JP" sz="1200" dirty="0" smtClean="0">
                <a:latin typeface="+mn-ea"/>
              </a:rPr>
              <a:t>転送</a:t>
            </a:r>
            <a:r>
              <a:rPr lang="ja-JP" altLang="ja-JP" sz="1200" dirty="0">
                <a:latin typeface="+mn-ea"/>
              </a:rPr>
              <a:t>することが「アップロード」</a:t>
            </a:r>
            <a:r>
              <a:rPr lang="ja-JP" altLang="ja-JP" sz="1200" dirty="0" smtClean="0">
                <a:latin typeface="+mn-ea"/>
              </a:rPr>
              <a:t>で</a:t>
            </a:r>
            <a:r>
              <a:rPr lang="ja-JP" altLang="en-US" sz="1200" dirty="0" smtClean="0">
                <a:latin typeface="+mn-ea"/>
              </a:rPr>
              <a:t>、</a:t>
            </a:r>
            <a:r>
              <a:rPr lang="ja-JP" altLang="ja-JP" sz="1200" dirty="0" smtClean="0">
                <a:latin typeface="+mn-ea"/>
              </a:rPr>
              <a:t>ホスト</a:t>
            </a:r>
            <a:r>
              <a:rPr lang="ja-JP" altLang="ja-JP" sz="1200" dirty="0">
                <a:latin typeface="+mn-ea"/>
              </a:rPr>
              <a:t>のファイルをローカルに</a:t>
            </a:r>
            <a:r>
              <a:rPr lang="ja-JP" altLang="ja-JP" sz="1200" dirty="0" smtClean="0">
                <a:latin typeface="+mn-ea"/>
              </a:rPr>
              <a:t>転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 err="1" smtClean="0">
                <a:latin typeface="+mn-ea"/>
              </a:rPr>
              <a:t>送</a:t>
            </a:r>
            <a:r>
              <a:rPr lang="ja-JP" altLang="ja-JP" sz="1200" dirty="0" err="1">
                <a:latin typeface="+mn-ea"/>
              </a:rPr>
              <a:t>する</a:t>
            </a:r>
            <a:r>
              <a:rPr lang="ja-JP" altLang="ja-JP" sz="1200" dirty="0">
                <a:latin typeface="+mn-ea"/>
              </a:rPr>
              <a:t>ことが「ダウンロード」</a:t>
            </a:r>
            <a:r>
              <a:rPr lang="ja-JP" altLang="ja-JP" sz="1200" dirty="0" smtClean="0">
                <a:latin typeface="+mn-ea"/>
              </a:rPr>
              <a:t>で</a:t>
            </a:r>
            <a:r>
              <a:rPr lang="ja-JP" altLang="en-US" sz="1200" dirty="0" smtClean="0">
                <a:latin typeface="+mn-ea"/>
              </a:rPr>
              <a:t>す。</a:t>
            </a:r>
            <a:endParaRPr lang="ja-JP" altLang="ja-JP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844" y="1868990"/>
            <a:ext cx="64395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335" indent="-133985">
              <a:lnSpc>
                <a:spcPts val="1800"/>
              </a:lnSpc>
            </a:pP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（３）</a:t>
            </a:r>
            <a:r>
              <a:rPr lang="en-US" altLang="ja-JP" sz="1400" kern="100" dirty="0" smtClean="0">
                <a:latin typeface="+mn-ea"/>
                <a:cs typeface="Times New Roman" panose="02020603050405020304" pitchFamily="18" charset="0"/>
              </a:rPr>
              <a:t>FTP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ソフトのダウンロード</a:t>
            </a:r>
            <a:endParaRPr lang="en-US" altLang="ja-JP" sz="1400" kern="100" dirty="0" smtClean="0">
              <a:latin typeface="+mn-ea"/>
              <a:cs typeface="Times New Roman" panose="02020603050405020304" pitchFamily="18" charset="0"/>
            </a:endParaRPr>
          </a:p>
          <a:p>
            <a:pPr marL="267335" indent="-133985">
              <a:lnSpc>
                <a:spcPts val="1600"/>
              </a:lnSpc>
            </a:pPr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様々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な</a:t>
            </a:r>
            <a:r>
              <a:rPr lang="en-US" altLang="ja-JP" sz="1200" kern="100" dirty="0">
                <a:latin typeface="+mn-ea"/>
                <a:cs typeface="Times New Roman" panose="02020603050405020304" pitchFamily="18" charset="0"/>
              </a:rPr>
              <a:t>FTP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ソフトがありますが、無料で使用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できる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「</a:t>
            </a:r>
            <a:r>
              <a:rPr lang="en-US" altLang="ja-JP" sz="1200" kern="100" dirty="0">
                <a:latin typeface="+mn-ea"/>
                <a:cs typeface="Times New Roman" panose="02020603050405020304" pitchFamily="18" charset="0"/>
              </a:rPr>
              <a:t>FFFTP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」という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ソフト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が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あります。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267335" indent="-133985">
              <a:lnSpc>
                <a:spcPts val="1600"/>
              </a:lnSpc>
            </a:pPr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ダウンロード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できる</a:t>
            </a:r>
            <a:r>
              <a:rPr lang="en-US" altLang="ja-JP" sz="1200" kern="100" dirty="0" smtClean="0">
                <a:latin typeface="+mn-ea"/>
                <a:cs typeface="Times New Roman" panose="02020603050405020304" pitchFamily="18" charset="0"/>
              </a:rPr>
              <a:t>UR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Ｌ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下記です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533400">
              <a:lnSpc>
                <a:spcPts val="1600"/>
              </a:lnSpc>
            </a:pPr>
            <a:r>
              <a:rPr lang="en-US" altLang="ja-JP" sz="1200" kern="100" dirty="0" smtClean="0">
                <a:latin typeface="+mn-ea"/>
                <a:cs typeface="Times New Roman" panose="02020603050405020304" pitchFamily="18" charset="0"/>
                <a:hlinkClick r:id="rId4" tooltip="あああ"/>
              </a:rPr>
              <a:t>http</a:t>
            </a:r>
            <a:r>
              <a:rPr lang="en-US" altLang="ja-JP" sz="1200" kern="100" dirty="0">
                <a:latin typeface="+mn-ea"/>
                <a:cs typeface="Times New Roman" panose="02020603050405020304" pitchFamily="18" charset="0"/>
                <a:hlinkClick r:id="rId4" tooltip="あああ"/>
              </a:rPr>
              <a:t>://</a:t>
            </a:r>
            <a:r>
              <a:rPr lang="en-US" altLang="ja-JP" sz="1200" kern="100" dirty="0" smtClean="0">
                <a:latin typeface="+mn-ea"/>
                <a:cs typeface="Times New Roman" panose="02020603050405020304" pitchFamily="18" charset="0"/>
                <a:hlinkClick r:id="rId4" tooltip="あああ"/>
              </a:rPr>
              <a:t>www.vector.co.jp/soft/win95/net/se061839.html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55599" y="87232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latin typeface="+mj-ea"/>
              </a:rPr>
              <a:t>６</a:t>
            </a:r>
            <a:r>
              <a:rPr lang="ja-JP" altLang="en-US" sz="2000" b="1" dirty="0" smtClean="0">
                <a:latin typeface="+mj-ea"/>
              </a:rPr>
              <a:t>．</a:t>
            </a:r>
            <a:r>
              <a:rPr lang="ja-JP" altLang="en-US" sz="2000" b="1" dirty="0">
                <a:latin typeface="+mj-ea"/>
              </a:rPr>
              <a:t>公開の手続き</a:t>
            </a:r>
            <a:endParaRPr lang="en-US" altLang="ja-JP" sz="2000" b="1" dirty="0">
              <a:latin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5941" y="447889"/>
            <a:ext cx="643953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020" indent="-280670">
              <a:lnSpc>
                <a:spcPts val="1700"/>
              </a:lnSpc>
            </a:pP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（１）原稿のチェック</a:t>
            </a:r>
            <a:endParaRPr lang="en-US" altLang="ja-JP" sz="1400" kern="100" dirty="0" smtClean="0">
              <a:latin typeface="+mn-ea"/>
              <a:cs typeface="Times New Roman" panose="02020603050405020304" pitchFamily="18" charset="0"/>
            </a:endParaRPr>
          </a:p>
          <a:p>
            <a:pPr marL="414020" indent="-280670">
              <a:lnSpc>
                <a:spcPts val="1600"/>
              </a:lnSpc>
            </a:pP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ホームページの原稿が「デスクトップの１つのフォルダ」にあるのを確認してください。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  <a:p>
            <a:pPr marL="414020" indent="-280670">
              <a:lnSpc>
                <a:spcPts val="1600"/>
              </a:lnSpc>
            </a:pP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　　練習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では「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ＨＰ講習会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」というフォルダ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ー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をつくり、この中に原稿のファイルを納めました。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105" y="3580512"/>
            <a:ext cx="3110229" cy="1501728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8" name="直線矢印コネクタ 17"/>
          <p:cNvCxnSpPr/>
          <p:nvPr/>
        </p:nvCxnSpPr>
        <p:spPr>
          <a:xfrm>
            <a:off x="2895599" y="7248108"/>
            <a:ext cx="3333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881312" y="7763565"/>
            <a:ext cx="3476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143249" y="7122561"/>
            <a:ext cx="170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FF0000"/>
                </a:solidFill>
              </a:rPr>
              <a:t>アップロード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43249" y="7633763"/>
            <a:ext cx="170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</a:rPr>
              <a:t>ダウン</a:t>
            </a:r>
            <a:r>
              <a:rPr kumimoji="1" lang="ja-JP" altLang="en-US" sz="1100" b="1" dirty="0" smtClean="0">
                <a:solidFill>
                  <a:srgbClr val="FF0000"/>
                </a:solidFill>
              </a:rPr>
              <a:t>ロード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73564" y="6608380"/>
            <a:ext cx="912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solidFill>
                  <a:srgbClr val="FF0000"/>
                </a:solidFill>
              </a:rPr>
              <a:t>[</a:t>
            </a:r>
            <a:r>
              <a:rPr lang="ja-JP" altLang="en-US" sz="1100" b="1" dirty="0" smtClean="0">
                <a:solidFill>
                  <a:srgbClr val="FF0000"/>
                </a:solidFill>
              </a:rPr>
              <a:t>ローカル</a:t>
            </a:r>
            <a:r>
              <a:rPr lang="en-US" altLang="ja-JP" sz="1100" b="1" dirty="0" smtClean="0">
                <a:solidFill>
                  <a:srgbClr val="FF0000"/>
                </a:solidFill>
              </a:rPr>
              <a:t>]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38146" y="6611884"/>
            <a:ext cx="71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solidFill>
                  <a:srgbClr val="FF0000"/>
                </a:solidFill>
              </a:rPr>
              <a:t>[</a:t>
            </a:r>
            <a:r>
              <a:rPr lang="ja-JP" altLang="en-US" sz="1100" b="1" dirty="0" smtClean="0">
                <a:solidFill>
                  <a:srgbClr val="FF0000"/>
                </a:solidFill>
              </a:rPr>
              <a:t>ホスト</a:t>
            </a:r>
            <a:r>
              <a:rPr lang="en-US" altLang="ja-JP" sz="1100" b="1" dirty="0" smtClean="0">
                <a:solidFill>
                  <a:srgbClr val="FF0000"/>
                </a:solidFill>
              </a:rPr>
              <a:t>]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図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174" y="7453332"/>
            <a:ext cx="1017711" cy="2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73123" y="120134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15"/>
              </a:spcAft>
            </a:pPr>
            <a:r>
              <a:rPr lang="ja-JP" altLang="ja-JP" sz="2000" b="1" kern="1800" dirty="0">
                <a:latin typeface="Century" panose="02040604050505020304" pitchFamily="18" charset="0"/>
                <a:cs typeface="ＭＳ Ｐゴシック" panose="020B0600070205080204" pitchFamily="50" charset="-128"/>
              </a:rPr>
              <a:t>１．ホームページの仕組み</a:t>
            </a:r>
            <a:endParaRPr lang="ja-JP" altLang="ja-JP" sz="2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7976" y="501194"/>
            <a:ext cx="6362700" cy="2324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815"/>
              </a:spcAft>
            </a:pP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  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インターネット上で情報を公開する仕組みを、ホームページと言います。ホームページの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3"/>
              </a:rPr>
              <a:t>コンテンツ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（内容）は、インターネット上に点在する、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4"/>
              </a:rPr>
              <a:t>Webサーバ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というホームページ公開専用のコンピュータのなかに保存されています。私たちの端末から、そのパソコンに命令を出し、情報を送ってもらうことで、ホームページを見ることができます。 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Aft>
                <a:spcPts val="815"/>
              </a:spcAft>
            </a:pPr>
            <a:r>
              <a:rPr lang="ja-JP" altLang="en-US" sz="1200" kern="100" dirty="0">
                <a:solidFill>
                  <a:srgbClr val="1C1C1C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200" kern="0" dirty="0" smtClean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ここ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でいうホームページとは、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5"/>
              </a:rPr>
              <a:t>Webサイト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と呼ばれるインターネット上のひとまとまりの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6"/>
              </a:rPr>
              <a:t>Webページ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のことです。元々は、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5"/>
              </a:rPr>
              <a:t>Webサイト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の入り口のページをホームページと呼んでいましたが、日本では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5"/>
              </a:rPr>
              <a:t>Webサイト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と同じ意味で使われるようになりました。 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　　　　　　　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Aft>
                <a:spcPts val="815"/>
              </a:spcAft>
            </a:pPr>
            <a:r>
              <a:rPr lang="ja-JP" altLang="en-US" sz="1200" kern="100" dirty="0">
                <a:solidFill>
                  <a:srgbClr val="1C1C1C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200" kern="0" dirty="0" smtClean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ホームページ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を閲覧する場合には、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7"/>
              </a:rPr>
              <a:t>Webブラウザ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という専用のソフトウェアで</a:t>
            </a:r>
            <a:r>
              <a:rPr lang="en-US" altLang="ja-JP" sz="1200" kern="0" dirty="0" smtClean="0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8"/>
              </a:rPr>
              <a:t>URL</a:t>
            </a:r>
            <a:r>
              <a:rPr lang="ja-JP" altLang="ja-JP" sz="1200" kern="0" dirty="0" smtClean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を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指定します。</a:t>
            </a:r>
            <a:r>
              <a:rPr lang="en-US" altLang="ja-JP" sz="1200" kern="0" dirty="0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8"/>
              </a:rPr>
              <a:t>URL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を指定すると、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7"/>
              </a:rPr>
              <a:t>Webブラウザ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がインターネット上の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4"/>
              </a:rPr>
              <a:t>Webサーバ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を探して、目的のホームページをコンピュータの画面上に表示します。 </a:t>
            </a:r>
            <a:endParaRPr lang="ja-JP" altLang="ja-JP" sz="1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" name="図 3" descr="http://www.soumu.go.jp/main_sosiki/joho_tsusin/security/basic/service/img/ill04_0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544" y="2830096"/>
            <a:ext cx="4033520" cy="98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307976" y="3851536"/>
            <a:ext cx="6315074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en-US" altLang="ja-JP" sz="1200" b="1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 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 </a:t>
            </a:r>
            <a:r>
              <a:rPr lang="en-US" altLang="ja-JP" sz="1200" kern="0" dirty="0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8"/>
              </a:rPr>
              <a:t>URL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は、「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http://www.soumu.go.jp/joho_tsusin/joho_tsusin.html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」のように指定します。「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http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」は、ホームページの閲覧に使用される</a:t>
            </a:r>
            <a:r>
              <a:rPr lang="en-US" altLang="ja-JP" sz="1200" kern="0" dirty="0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10"/>
              </a:rPr>
              <a:t>HTTP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という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11"/>
              </a:rPr>
              <a:t>プロトコル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を表しています。「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www.soumu.go.jp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」は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4"/>
              </a:rPr>
              <a:t>Webサーバ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を指定しています。その後の「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/</a:t>
            </a:r>
            <a:r>
              <a:rPr lang="en-US" altLang="ja-JP" sz="1200" kern="0" dirty="0" err="1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joho_tsusin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/joho_tsusin.html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」が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4"/>
              </a:rPr>
              <a:t>Webサーバ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の中のホームページの情報が保存されている場所を表しています。このような</a:t>
            </a:r>
            <a:r>
              <a:rPr lang="en-US" altLang="ja-JP" sz="1200" kern="0" dirty="0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8"/>
              </a:rPr>
              <a:t>URL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を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7"/>
              </a:rPr>
              <a:t>Webブラウザ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で指定することで、自分が見たい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5"/>
              </a:rPr>
              <a:t>Webサイト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へ接続できるのです。 </a:t>
            </a:r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sz="1200" kern="1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en-US" altLang="ja-JP" sz="1200" kern="0" dirty="0" smtClean="0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8"/>
              </a:rPr>
              <a:t>URL</a:t>
            </a:r>
            <a:r>
              <a:rPr lang="ja-JP" altLang="ja-JP" sz="1200" kern="0" dirty="0" smtClean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の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最後には「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.</a:t>
            </a:r>
            <a:r>
              <a:rPr lang="en-US" altLang="ja-JP" sz="1200" kern="0" dirty="0" err="1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htm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」や「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.html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」という表記がよく見られますが、これはそのホームページが</a:t>
            </a:r>
            <a:r>
              <a:rPr lang="ja-JP" altLang="ja-JP" sz="1200" kern="0" dirty="0" smtClean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、主に</a:t>
            </a:r>
            <a:r>
              <a:rPr lang="en-US" altLang="ja-JP" sz="1200" kern="0" dirty="0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12"/>
              </a:rPr>
              <a:t>HTML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形式のファイルで作られていることを表しています。この</a:t>
            </a:r>
            <a:r>
              <a:rPr lang="en-US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HTML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ファイルの中には、画像や動画、音声などのマルチメディア情報を指定することができ、これにより、ホームページ上で多彩で動きのある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ＭＳ Ｐゴシック" panose="020B0600070205080204" pitchFamily="50" charset="-128"/>
                <a:hlinkClick r:id="rId3"/>
              </a:rPr>
              <a:t>コンテンツ</a:t>
            </a:r>
            <a:r>
              <a:rPr lang="ja-JP" altLang="ja-JP" sz="1200" kern="0" dirty="0">
                <a:solidFill>
                  <a:srgbClr val="1C1C1C"/>
                </a:solidFill>
                <a:latin typeface="+mn-ea"/>
                <a:cs typeface="ＭＳ Ｐゴシック" panose="020B0600070205080204" pitchFamily="50" charset="-128"/>
              </a:rPr>
              <a:t>を利用することができるようになります。 </a:t>
            </a:r>
            <a:endParaRPr lang="ja-JP" altLang="ja-JP" sz="12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en-US" altLang="ja-JP" sz="1200" kern="0" dirty="0">
                <a:latin typeface="+mn-ea"/>
                <a:cs typeface="Times New Roman" panose="02020603050405020304" pitchFamily="18" charset="0"/>
              </a:rPr>
              <a:t>  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また、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6"/>
              </a:rPr>
              <a:t>Webページ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を見るのに、１つ１つちがう</a:t>
            </a:r>
            <a:r>
              <a:rPr lang="en-US" altLang="ja-JP" sz="1200" kern="0" dirty="0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8"/>
              </a:rPr>
              <a:t>URL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en-US" altLang="ja-JP" sz="1200" kern="0" dirty="0">
                <a:latin typeface="+mn-ea"/>
                <a:cs typeface="Times New Roman" panose="02020603050405020304" pitchFamily="18" charset="0"/>
              </a:rPr>
              <a:t>Web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ブラウザに入力するのは大変です。そこで、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6"/>
              </a:rPr>
              <a:t>Webページ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の中のテキストやイラスト、図などに</a:t>
            </a:r>
            <a:r>
              <a:rPr lang="en-US" altLang="ja-JP" sz="1200" kern="0" dirty="0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8"/>
              </a:rPr>
              <a:t>URL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の情報を埋め込んで、ここをクリックしてもらうことで、利用者を別の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6"/>
              </a:rPr>
              <a:t>Webページ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に誘導することができます。この仕組みは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13"/>
              </a:rPr>
              <a:t>ハイパーリンク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（リンク）と呼ばれています。これにより、現在見ている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6"/>
              </a:rPr>
              <a:t>Webページ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から、関連する他の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6"/>
              </a:rPr>
              <a:t>Webページ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や</a:t>
            </a:r>
            <a:r>
              <a:rPr lang="en-US" altLang="ja-JP" sz="1200" kern="0" dirty="0" err="1">
                <a:solidFill>
                  <a:srgbClr val="206AB3"/>
                </a:solidFill>
                <a:latin typeface="+mn-ea"/>
                <a:cs typeface="Times New Roman" panose="02020603050405020304" pitchFamily="18" charset="0"/>
                <a:hlinkClick r:id="rId5"/>
              </a:rPr>
              <a:t>Webサイト</a:t>
            </a:r>
            <a:r>
              <a:rPr lang="ja-JP" altLang="ja-JP" sz="1200" kern="0" dirty="0">
                <a:latin typeface="+mn-ea"/>
                <a:cs typeface="Times New Roman" panose="02020603050405020304" pitchFamily="18" charset="0"/>
              </a:rPr>
              <a:t>に移動することができるようになります</a:t>
            </a:r>
            <a:r>
              <a:rPr lang="ja-JP" altLang="ja-JP" sz="1200" kern="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12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" y="7246005"/>
            <a:ext cx="2828925" cy="5480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図 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" y="7987208"/>
            <a:ext cx="2828925" cy="1581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2293937" y="9549228"/>
            <a:ext cx="2314575" cy="527403"/>
          </a:xfrm>
        </p:spPr>
        <p:txBody>
          <a:bodyPr/>
          <a:lstStyle/>
          <a:p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84551" y="7112288"/>
            <a:ext cx="3368673" cy="251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200" dirty="0" smtClean="0">
                <a:latin typeface="+mn-ea"/>
              </a:rPr>
              <a:t>インターネット</a:t>
            </a:r>
            <a:r>
              <a:rPr lang="ja-JP" altLang="ja-JP" sz="1200" dirty="0">
                <a:latin typeface="+mn-ea"/>
              </a:rPr>
              <a:t>接続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　　　　　　　　</a:t>
            </a:r>
            <a:r>
              <a:rPr kumimoji="0" lang="ja-JP" altLang="ja-JP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外部から家庭内に接続されたインターネットにモデムを介しパソコンを接続する。</a:t>
            </a:r>
            <a:r>
              <a:rPr kumimoji="0" lang="en-US" altLang="ja-JP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PC</a:t>
            </a:r>
            <a:r>
              <a:rPr kumimoji="0" lang="ja-JP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のスタートボタンを押す。インタネットエクスプロラ（</a:t>
            </a:r>
            <a:r>
              <a:rPr kumimoji="0" lang="en-US" altLang="ja-JP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IE</a:t>
            </a:r>
            <a:r>
              <a:rPr kumimoji="0" lang="ja-JP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）を開く、左記画面が出たらインターネットにつながったことになる。検索サイトで全世界のあらゆるホームページを閲覧できます。</a:t>
            </a:r>
            <a:endParaRPr kumimoji="0" lang="ja-JP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>
              <a:lnSpc>
                <a:spcPts val="1600"/>
              </a:lnSpc>
            </a:pPr>
            <a:r>
              <a:rPr kumimoji="0" lang="ja-JP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左記画面のＵＲＬは</a:t>
            </a:r>
            <a:r>
              <a:rPr kumimoji="0" lang="en-US" altLang="ja-JP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  <a:hlinkClick r:id="rId16"/>
              </a:rPr>
              <a:t>http://www.yahoo.co.jp/</a:t>
            </a:r>
            <a:r>
              <a:rPr kumimoji="0" lang="ja-JP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です。</a:t>
            </a:r>
            <a:endParaRPr kumimoji="0" lang="en-US" altLang="ja-JP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ja-JP" sz="1200" dirty="0" smtClean="0">
                <a:latin typeface="+mn-ea"/>
              </a:rPr>
              <a:t>検索</a:t>
            </a:r>
            <a:r>
              <a:rPr lang="ja-JP" altLang="ja-JP" sz="1200" dirty="0">
                <a:latin typeface="+mn-ea"/>
              </a:rPr>
              <a:t>閲覧例１→名称を入力して検索の場合：公益社団法人枚方シルバー人材センター　</a:t>
            </a:r>
          </a:p>
          <a:p>
            <a:pPr>
              <a:lnSpc>
                <a:spcPts val="1600"/>
              </a:lnSpc>
            </a:pPr>
            <a:r>
              <a:rPr lang="en-US" altLang="ja-JP" sz="1200" dirty="0">
                <a:latin typeface="+mn-ea"/>
              </a:rPr>
              <a:t>URL</a:t>
            </a:r>
            <a:r>
              <a:rPr lang="ja-JP" altLang="ja-JP" sz="1200" dirty="0" smtClean="0">
                <a:latin typeface="+mn-ea"/>
              </a:rPr>
              <a:t>：</a:t>
            </a:r>
            <a:r>
              <a:rPr lang="en-US" altLang="ja-JP" sz="1200" dirty="0">
                <a:latin typeface="+mn-ea"/>
                <a:hlinkClick r:id="rId17"/>
              </a:rPr>
              <a:t>http://e14ea58r.ec-net.jp/</a:t>
            </a:r>
            <a:endParaRPr lang="ja-JP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3824" y="100310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kern="100" dirty="0">
                <a:latin typeface="Century" panose="02040604050505020304" pitchFamily="18" charset="0"/>
                <a:cs typeface="Times New Roman" panose="02020603050405020304" pitchFamily="18" charset="0"/>
              </a:rPr>
              <a:t>２</a:t>
            </a:r>
            <a:r>
              <a:rPr lang="ja-JP" altLang="ja-JP" sz="2000" kern="1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．</a:t>
            </a:r>
            <a:r>
              <a:rPr lang="ja-JP" altLang="en-US" sz="2000" kern="1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新規サイト</a:t>
            </a:r>
            <a:r>
              <a:rPr lang="ja-JP" altLang="ja-JP" sz="2000" kern="1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ja-JP" altLang="ja-JP" sz="2000" kern="100" dirty="0">
                <a:latin typeface="Century" panose="02040604050505020304" pitchFamily="18" charset="0"/>
                <a:cs typeface="Times New Roman" panose="02020603050405020304" pitchFamily="18" charset="0"/>
              </a:rPr>
              <a:t>作成</a:t>
            </a:r>
            <a:r>
              <a:rPr lang="ja-JP" altLang="ja-JP" sz="2000" kern="1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する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196" y="566516"/>
            <a:ext cx="34217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（１）</a:t>
            </a:r>
            <a:r>
              <a:rPr kumimoji="0" lang="ja-JP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ガイドメニューを閉じる</a:t>
            </a:r>
            <a:endParaRPr kumimoji="0" lang="en-US" altLang="ja-JP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71712" y="9552872"/>
            <a:ext cx="2314575" cy="527403"/>
          </a:xfrm>
        </p:spPr>
        <p:txBody>
          <a:bodyPr/>
          <a:lstStyle/>
          <a:p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435" y="1939452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2400"/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（２）</a:t>
            </a:r>
            <a:r>
              <a:rPr kumimoji="0" lang="en-US" altLang="ja-JP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[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サイト</a:t>
            </a:r>
            <a:r>
              <a:rPr kumimoji="0" lang="ja-JP" altLang="en-US" sz="1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の新規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作成</a:t>
            </a:r>
            <a:r>
              <a:rPr kumimoji="0" lang="en-US" altLang="ja-JP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]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を</a:t>
            </a:r>
            <a:r>
              <a:rPr kumimoji="0" lang="ja-JP" altLang="en-US" sz="1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クリックする</a:t>
            </a:r>
            <a:endParaRPr kumimoji="0" lang="en-US" altLang="ja-JP" sz="1400" dirty="0">
              <a:latin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196" y="3293090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2400"/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（３</a:t>
            </a:r>
            <a:r>
              <a:rPr kumimoji="0" lang="ja-JP" altLang="en-US" sz="1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サイト名</a:t>
            </a:r>
            <a:r>
              <a:rPr kumimoji="0" lang="ja-JP" altLang="en-US" sz="1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を入力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する</a:t>
            </a:r>
            <a:endParaRPr kumimoji="0" lang="en-US" altLang="ja-JP" sz="1400" dirty="0">
              <a:latin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8193" y="2213101"/>
            <a:ext cx="2666637" cy="96467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1435" y="5160329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2400"/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（４）</a:t>
            </a:r>
            <a:r>
              <a:rPr kumimoji="0" lang="en-US" altLang="ja-JP" sz="1400" dirty="0" smtClean="0">
                <a:latin typeface="+mn-ea"/>
                <a:cs typeface="Times New Roman" panose="02020603050405020304" pitchFamily="18" charset="0"/>
              </a:rPr>
              <a:t>[</a:t>
            </a:r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新規</a:t>
            </a:r>
            <a:r>
              <a:rPr kumimoji="0" lang="ja-JP" altLang="en-US" sz="1400" dirty="0">
                <a:latin typeface="+mn-ea"/>
                <a:cs typeface="Times New Roman" panose="02020603050405020304" pitchFamily="18" charset="0"/>
              </a:rPr>
              <a:t>にトップページを作成</a:t>
            </a:r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する</a:t>
            </a:r>
            <a:r>
              <a:rPr kumimoji="0" lang="en-US" altLang="ja-JP" sz="1400" dirty="0" smtClean="0">
                <a:latin typeface="+mn-ea"/>
                <a:cs typeface="Times New Roman" panose="02020603050405020304" pitchFamily="18" charset="0"/>
              </a:rPr>
              <a:t>]</a:t>
            </a:r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」を</a:t>
            </a:r>
            <a:r>
              <a:rPr kumimoji="0" lang="ja-JP" altLang="en-US" sz="1400" dirty="0">
                <a:latin typeface="+mn-ea"/>
                <a:cs typeface="Times New Roman" panose="02020603050405020304" pitchFamily="18" charset="0"/>
              </a:rPr>
              <a:t>クリック</a:t>
            </a:r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する</a:t>
            </a:r>
            <a:endParaRPr kumimoji="0" lang="en-US" altLang="ja-JP" sz="14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3824" y="7485844"/>
            <a:ext cx="6467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2400"/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（５）</a:t>
            </a:r>
            <a:r>
              <a:rPr kumimoji="0" lang="ja-JP" altLang="en-US" sz="1400" dirty="0">
                <a:latin typeface="+mn-ea"/>
                <a:cs typeface="Times New Roman" panose="02020603050405020304" pitchFamily="18" charset="0"/>
              </a:rPr>
              <a:t>トップページのファイル名</a:t>
            </a:r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を選択</a:t>
            </a:r>
            <a:r>
              <a:rPr kumimoji="0" lang="ja-JP" altLang="en-US" sz="1400" dirty="0">
                <a:latin typeface="+mn-ea"/>
                <a:cs typeface="Times New Roman" panose="02020603050405020304" pitchFamily="18" charset="0"/>
              </a:rPr>
              <a:t>する</a:t>
            </a:r>
            <a:endParaRPr kumimoji="0" lang="en-US" altLang="ja-JP" sz="1400" dirty="0">
              <a:latin typeface="+mn-ea"/>
              <a:cs typeface="Times New Roman" panose="02020603050405020304" pitchFamily="18" charset="0"/>
            </a:endParaRPr>
          </a:p>
          <a:p>
            <a:pPr lvl="0" indent="152400"/>
            <a:endParaRPr kumimoji="0" lang="ja-JP" altLang="ja-JP" sz="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4594" y="873275"/>
            <a:ext cx="267652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　ホームページ・ビルダー</a:t>
            </a:r>
            <a:r>
              <a:rPr lang="ja-JP" altLang="en-US" sz="1100" dirty="0" smtClean="0"/>
              <a:t>２１クラシックを　</a:t>
            </a:r>
            <a:endParaRPr lang="en-US" altLang="ja-JP" sz="1100" dirty="0" smtClean="0"/>
          </a:p>
          <a:p>
            <a:pPr>
              <a:lnSpc>
                <a:spcPts val="1600"/>
              </a:lnSpc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起動する。　　　　</a:t>
            </a:r>
            <a:r>
              <a:rPr kumimoji="1" lang="ja-JP" altLang="en-US" sz="1100" dirty="0" smtClean="0"/>
              <a:t>をダブルクリック</a:t>
            </a:r>
            <a:endParaRPr kumimoji="1" lang="en-US" altLang="ja-JP" sz="1100" dirty="0" smtClean="0"/>
          </a:p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①ガイドメニューが表示されたら</a:t>
            </a:r>
            <a:r>
              <a:rPr lang="ja-JP" altLang="en-US" sz="1100" dirty="0" err="1" smtClean="0"/>
              <a:t>を</a:t>
            </a:r>
            <a:r>
              <a:rPr kumimoji="1" lang="ja-JP" altLang="en-US" sz="1100" b="1" dirty="0" err="1" smtClean="0"/>
              <a:t>閉じる</a:t>
            </a:r>
            <a:r>
              <a:rPr kumimoji="1" lang="ja-JP" altLang="en-US" sz="1100" dirty="0" err="1" smtClean="0"/>
              <a:t>を</a:t>
            </a:r>
            <a:r>
              <a:rPr kumimoji="1" lang="ja-JP" altLang="en-US" sz="1100" dirty="0" smtClean="0"/>
              <a:t>　　</a:t>
            </a:r>
            <a:endParaRPr kumimoji="1" lang="en-US" altLang="ja-JP" sz="1100" dirty="0" smtClean="0"/>
          </a:p>
          <a:p>
            <a:pPr>
              <a:lnSpc>
                <a:spcPts val="1600"/>
              </a:lnSpc>
            </a:pPr>
            <a:r>
              <a:rPr lang="ja-JP" altLang="en-US" sz="1100" dirty="0"/>
              <a:t>　</a:t>
            </a:r>
            <a:r>
              <a:rPr kumimoji="1" lang="ja-JP" altLang="en-US" sz="1100" dirty="0" smtClean="0"/>
              <a:t>クリック</a:t>
            </a:r>
            <a:endParaRPr kumimoji="1" lang="ja-JP" altLang="en-US" sz="11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8193" y="746209"/>
            <a:ext cx="2325792" cy="87333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34596" y="2256386"/>
            <a:ext cx="267652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①「サイト」メニューの</a:t>
            </a:r>
            <a:r>
              <a:rPr kumimoji="1" lang="ja-JP" altLang="en-US" sz="1100" b="1" dirty="0" smtClean="0"/>
              <a:t>サイトの新規作成を</a:t>
            </a:r>
            <a:endParaRPr kumimoji="1" lang="en-US" altLang="ja-JP" sz="1100" b="1" dirty="0" smtClean="0"/>
          </a:p>
          <a:p>
            <a:pPr>
              <a:lnSpc>
                <a:spcPts val="1600"/>
              </a:lnSpc>
            </a:pPr>
            <a:r>
              <a:rPr lang="ja-JP" altLang="en-US" sz="1100" dirty="0" smtClean="0"/>
              <a:t>　クリック</a:t>
            </a:r>
            <a:r>
              <a:rPr kumimoji="1" lang="ja-JP" altLang="en-US" sz="1100" dirty="0" smtClean="0"/>
              <a:t>　　　</a:t>
            </a:r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4595" y="3723240"/>
            <a:ext cx="275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①「サイト名」ボックスにサイト名を入力する</a:t>
            </a:r>
            <a:endParaRPr kumimoji="1" lang="en-US" altLang="ja-JP" sz="1100" dirty="0" smtClean="0"/>
          </a:p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　　ここでは「私の趣味」と入力する</a:t>
            </a:r>
            <a:endParaRPr kumimoji="1" lang="en-US" altLang="ja-JP" sz="1100" dirty="0" smtClean="0"/>
          </a:p>
          <a:p>
            <a:pPr>
              <a:lnSpc>
                <a:spcPts val="1600"/>
              </a:lnSpc>
            </a:pPr>
            <a:r>
              <a:rPr lang="ja-JP" altLang="en-US" sz="1100" dirty="0" smtClean="0"/>
              <a:t>②</a:t>
            </a:r>
            <a:r>
              <a:rPr lang="ja-JP" altLang="en-US" sz="1100" b="1" dirty="0" smtClean="0"/>
              <a:t>次</a:t>
            </a:r>
            <a:r>
              <a:rPr lang="ja-JP" altLang="en-US" sz="1100" b="1" dirty="0" err="1" smtClean="0"/>
              <a:t>へ</a:t>
            </a:r>
            <a:r>
              <a:rPr lang="ja-JP" altLang="en-US" sz="1100" dirty="0" err="1" smtClean="0"/>
              <a:t>を</a:t>
            </a:r>
            <a:r>
              <a:rPr lang="ja-JP" altLang="en-US" sz="1100" dirty="0" smtClean="0"/>
              <a:t>クリック</a:t>
            </a:r>
            <a:endParaRPr kumimoji="1" lang="en-US" altLang="ja-JP" sz="1100" dirty="0" smtClean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3541407" y="3429220"/>
            <a:ext cx="2516493" cy="1717218"/>
            <a:chOff x="3541407" y="3429219"/>
            <a:chExt cx="2519363" cy="1940975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1407" y="3429219"/>
              <a:ext cx="2519363" cy="1549544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6280" y="4872004"/>
              <a:ext cx="2484490" cy="498190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3497944" y="5510151"/>
            <a:ext cx="3198066" cy="1880563"/>
            <a:chOff x="1076325" y="3609975"/>
            <a:chExt cx="4705350" cy="3000488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6325" y="3609975"/>
              <a:ext cx="4705350" cy="268605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9661" y="6134213"/>
              <a:ext cx="4638675" cy="476250"/>
            </a:xfrm>
            <a:prstGeom prst="rect">
              <a:avLst/>
            </a:prstGeom>
          </p:spPr>
        </p:pic>
      </p:grpSp>
      <p:sp>
        <p:nvSpPr>
          <p:cNvPr id="34" name="テキスト ボックス 33"/>
          <p:cNvSpPr txBox="1"/>
          <p:nvPr/>
        </p:nvSpPr>
        <p:spPr>
          <a:xfrm>
            <a:off x="476855" y="5658883"/>
            <a:ext cx="280927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①</a:t>
            </a:r>
            <a:r>
              <a:rPr kumimoji="1" lang="ja-JP" altLang="en-US" sz="1100" b="1" dirty="0" smtClean="0"/>
              <a:t>新規に</a:t>
            </a:r>
            <a:r>
              <a:rPr lang="ja-JP" altLang="en-US" sz="1100" b="1" dirty="0" smtClean="0"/>
              <a:t>トップ</a:t>
            </a:r>
            <a:r>
              <a:rPr kumimoji="1" lang="ja-JP" altLang="en-US" sz="1100" b="1" dirty="0" smtClean="0"/>
              <a:t>プページを作成す</a:t>
            </a:r>
            <a:r>
              <a:rPr lang="ja-JP" altLang="en-US" sz="1100" b="1" dirty="0" err="1" smtClean="0"/>
              <a:t>る</a:t>
            </a:r>
            <a:r>
              <a:rPr kumimoji="1" lang="ja-JP" altLang="en-US" sz="1100" dirty="0" err="1" smtClean="0"/>
              <a:t>を</a:t>
            </a:r>
            <a:r>
              <a:rPr kumimoji="1" lang="ja-JP" altLang="en-US" sz="1100" dirty="0" smtClean="0"/>
              <a:t>クリック</a:t>
            </a:r>
            <a:endParaRPr kumimoji="1" lang="en-US" altLang="ja-JP" sz="1100" dirty="0" smtClean="0"/>
          </a:p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②</a:t>
            </a:r>
            <a:r>
              <a:rPr lang="ja-JP" altLang="en-US" sz="1100" b="1" dirty="0" smtClean="0"/>
              <a:t>次へ</a:t>
            </a:r>
            <a:r>
              <a:rPr lang="ja-JP" altLang="en-US" sz="1100" dirty="0" smtClean="0"/>
              <a:t>ボタンをクリック</a:t>
            </a:r>
            <a:endParaRPr kumimoji="1" lang="en-US" altLang="ja-JP" sz="11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2622" y="8011861"/>
            <a:ext cx="2676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100" dirty="0" smtClean="0"/>
              <a:t>①▼をクリック</a:t>
            </a:r>
            <a:r>
              <a:rPr kumimoji="1" lang="ja-JP" altLang="en-US" sz="1100" dirty="0" smtClean="0"/>
              <a:t>→</a:t>
            </a:r>
            <a:endParaRPr kumimoji="1" lang="en-US" altLang="ja-JP" sz="1100" dirty="0" smtClean="0"/>
          </a:p>
          <a:p>
            <a:pPr>
              <a:lnSpc>
                <a:spcPts val="1600"/>
              </a:lnSpc>
            </a:pPr>
            <a:r>
              <a:rPr lang="ja-JP" altLang="en-US" sz="1100" dirty="0" smtClean="0"/>
              <a:t>②トップページのファイル名を選択　　</a:t>
            </a:r>
            <a:endParaRPr lang="en-US" altLang="ja-JP" sz="1100" dirty="0" smtClean="0"/>
          </a:p>
          <a:p>
            <a:pPr>
              <a:lnSpc>
                <a:spcPts val="1600"/>
              </a:lnSpc>
            </a:pPr>
            <a:r>
              <a:rPr lang="ja-JP" altLang="en-US" sz="1100" dirty="0"/>
              <a:t>　</a:t>
            </a:r>
            <a:r>
              <a:rPr lang="ja-JP" altLang="en-US" sz="1100" dirty="0" smtClean="0"/>
              <a:t>　ここ</a:t>
            </a:r>
            <a:r>
              <a:rPr lang="ja-JP" altLang="en-US" sz="1100" dirty="0"/>
              <a:t>では「</a:t>
            </a:r>
            <a:r>
              <a:rPr lang="en-US" altLang="ja-JP" sz="1100" dirty="0"/>
              <a:t>index.html</a:t>
            </a:r>
            <a:r>
              <a:rPr lang="ja-JP" altLang="en-US" sz="1100" dirty="0"/>
              <a:t>」</a:t>
            </a:r>
            <a:endParaRPr kumimoji="1" lang="en-US" altLang="ja-JP" sz="1100" dirty="0" smtClean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7944" y="7760314"/>
            <a:ext cx="3175406" cy="187549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5810250" y="666750"/>
            <a:ext cx="172785" cy="223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413222" y="2419364"/>
            <a:ext cx="415953" cy="148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447091" y="2579571"/>
            <a:ext cx="1048834" cy="144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413221" y="3961980"/>
            <a:ext cx="1273203" cy="137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427101" y="4868229"/>
            <a:ext cx="546409" cy="198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939666" y="6096758"/>
            <a:ext cx="1024319" cy="196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992501" y="7141758"/>
            <a:ext cx="546409" cy="198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680506" y="8522715"/>
            <a:ext cx="283480" cy="213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618084" y="8629648"/>
            <a:ext cx="449215" cy="157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4777758"/>
              </p:ext>
            </p:extLst>
          </p:nvPr>
        </p:nvGraphicFramePr>
        <p:xfrm>
          <a:off x="1377437" y="1071558"/>
          <a:ext cx="270388" cy="243270"/>
        </p:xfrm>
        <a:graphic>
          <a:graphicData uri="http://schemas.openxmlformats.org/presentationml/2006/ole">
            <p:oleObj spid="_x0000_s2133" name="ビットマップ イメージ" r:id="rId11" imgW="847843" imgH="81904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284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197597" y="9495954"/>
            <a:ext cx="2314575" cy="527403"/>
          </a:xfrm>
        </p:spPr>
        <p:txBody>
          <a:bodyPr/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510" y="2694499"/>
            <a:ext cx="2395538" cy="18200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0958" y="83342"/>
            <a:ext cx="6467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2400"/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（６）</a:t>
            </a:r>
            <a:r>
              <a:rPr kumimoji="0" lang="ja-JP" altLang="en-US" sz="1400" dirty="0">
                <a:latin typeface="+mn-ea"/>
                <a:cs typeface="Times New Roman" panose="02020603050405020304" pitchFamily="18" charset="0"/>
              </a:rPr>
              <a:t>「</a:t>
            </a:r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参照</a:t>
            </a:r>
            <a:r>
              <a:rPr kumimoji="0" lang="ja-JP" altLang="en-US" sz="1400" dirty="0">
                <a:latin typeface="+mn-ea"/>
                <a:cs typeface="Times New Roman" panose="02020603050405020304" pitchFamily="18" charset="0"/>
              </a:rPr>
              <a:t>」</a:t>
            </a:r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ボタンをクリックする</a:t>
            </a:r>
            <a:endParaRPr kumimoji="0" lang="en-US" altLang="ja-JP" sz="1400" dirty="0">
              <a:latin typeface="+mn-ea"/>
              <a:cs typeface="Times New Roman" panose="02020603050405020304" pitchFamily="18" charset="0"/>
            </a:endParaRPr>
          </a:p>
          <a:p>
            <a:pPr lvl="0" indent="152400"/>
            <a:endParaRPr kumimoji="0" lang="ja-JP" altLang="ja-JP" sz="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4699" y="412633"/>
            <a:ext cx="3355477" cy="18573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2148" y="575785"/>
            <a:ext cx="267652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100" dirty="0" smtClean="0"/>
              <a:t>①「参照」ボタンをクリック→デスクトップ</a:t>
            </a:r>
            <a:endParaRPr lang="en-US" altLang="ja-JP" sz="1100" dirty="0" smtClean="0"/>
          </a:p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　を選択</a:t>
            </a:r>
            <a:endParaRPr kumimoji="1" lang="en-US" altLang="ja-JP" sz="11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958" y="2365259"/>
            <a:ext cx="6467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2400"/>
            <a:r>
              <a:rPr kumimoji="0" lang="ja-JP" altLang="en-US" sz="1400" dirty="0" smtClean="0">
                <a:latin typeface="+mn-ea"/>
                <a:cs typeface="Times New Roman" panose="02020603050405020304" pitchFamily="18" charset="0"/>
              </a:rPr>
              <a:t>（７）「フォルダの参照」ダイアログが表示された</a:t>
            </a:r>
            <a:endParaRPr kumimoji="0" lang="en-US" altLang="ja-JP" sz="1400" dirty="0">
              <a:latin typeface="+mn-ea"/>
              <a:cs typeface="Times New Roman" panose="02020603050405020304" pitchFamily="18" charset="0"/>
            </a:endParaRPr>
          </a:p>
          <a:p>
            <a:pPr lvl="0" indent="152400"/>
            <a:endParaRPr kumimoji="0" lang="ja-JP" altLang="ja-JP" sz="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147" y="2755862"/>
            <a:ext cx="2852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①「新しいフォルダーの作成」ボタンをクリック</a:t>
            </a:r>
            <a:endParaRPr kumimoji="1" lang="en-US" altLang="ja-JP" sz="11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0962" y="4763989"/>
            <a:ext cx="2462212" cy="20713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0959" y="4456212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2400"/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（８）フォルダー名を入力する</a:t>
            </a:r>
            <a:endParaRPr kumimoji="0" lang="ja-JP" altLang="ja-JP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041" y="4820728"/>
            <a:ext cx="2852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100" dirty="0" smtClean="0"/>
              <a:t>①フォルダー名を入力</a:t>
            </a:r>
            <a:endParaRPr kumimoji="1" lang="en-US" altLang="ja-JP" sz="1100" dirty="0" smtClean="0"/>
          </a:p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　ここでは「私の趣味</a:t>
            </a:r>
            <a:r>
              <a:rPr kumimoji="1" lang="en-US" altLang="ja-JP" sz="1100" dirty="0" smtClean="0"/>
              <a:t>181004</a:t>
            </a:r>
            <a:r>
              <a:rPr kumimoji="1" lang="ja-JP" altLang="en-US" sz="1100" dirty="0" smtClean="0"/>
              <a:t>」と入力する</a:t>
            </a:r>
            <a:endParaRPr kumimoji="1" lang="en-US" altLang="ja-JP" sz="1100" dirty="0" smtClean="0"/>
          </a:p>
          <a:p>
            <a:pPr>
              <a:lnSpc>
                <a:spcPts val="1600"/>
              </a:lnSpc>
            </a:pPr>
            <a:r>
              <a:rPr lang="ja-JP" altLang="en-US" sz="1100" dirty="0" smtClean="0"/>
              <a:t>②「ＯＫ」ボタンをクリック</a:t>
            </a:r>
            <a:endParaRPr kumimoji="1" lang="en-US" altLang="ja-JP" sz="1100" dirty="0" smtClean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6572" y="6998995"/>
            <a:ext cx="3471861" cy="184450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0959" y="6772116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2400"/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（９）</a:t>
            </a:r>
            <a:r>
              <a:rPr kumimoji="0" lang="ja-JP" altLang="en-US" sz="1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「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完了</a:t>
            </a:r>
            <a:r>
              <a:rPr kumimoji="0" lang="ja-JP" altLang="en-US" sz="1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」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ボタンをクリックする</a:t>
            </a:r>
            <a:endParaRPr kumimoji="0" lang="ja-JP" altLang="ja-JP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961" y="8780243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2400"/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  <a:r>
              <a:rPr kumimoji="0" lang="ja-JP" altLang="en-US" sz="14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フォルダ</a:t>
            </a:r>
            <a:r>
              <a:rPr kumimoji="0" lang="ja-JP" altLang="en-US" sz="1400" dirty="0" smtClean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ーを確認する</a:t>
            </a:r>
            <a:endParaRPr kumimoji="0" lang="ja-JP" altLang="ja-JP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2148" y="9120627"/>
            <a:ext cx="412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/>
              <a:t>デスクトップ上に</a:t>
            </a:r>
            <a:r>
              <a:rPr lang="ja-JP" altLang="en-US" sz="1100" dirty="0"/>
              <a:t>「私の趣味</a:t>
            </a:r>
            <a:r>
              <a:rPr lang="en-US" altLang="ja-JP" sz="1100" dirty="0"/>
              <a:t>181004</a:t>
            </a:r>
            <a:r>
              <a:rPr lang="ja-JP" altLang="en-US" sz="1100" dirty="0" smtClean="0"/>
              <a:t>」フォルダーがあればよい</a:t>
            </a:r>
            <a:endParaRPr kumimoji="1" lang="en-US" altLang="ja-JP" sz="1100" dirty="0" smtClean="0"/>
          </a:p>
        </p:txBody>
      </p:sp>
      <p:sp>
        <p:nvSpPr>
          <p:cNvPr id="6" name="円/楕円 5"/>
          <p:cNvSpPr/>
          <p:nvPr/>
        </p:nvSpPr>
        <p:spPr>
          <a:xfrm>
            <a:off x="5886450" y="8629650"/>
            <a:ext cx="661983" cy="213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992437" y="6602927"/>
            <a:ext cx="661983" cy="213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2148" y="7255297"/>
            <a:ext cx="2355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①「完了」ボタンをクリック</a:t>
            </a:r>
            <a:endParaRPr kumimoji="1" lang="en-US" altLang="ja-JP" sz="1100" dirty="0" smtClean="0"/>
          </a:p>
        </p:txBody>
      </p:sp>
      <p:sp>
        <p:nvSpPr>
          <p:cNvPr id="19" name="円/楕円 18"/>
          <p:cNvSpPr/>
          <p:nvPr/>
        </p:nvSpPr>
        <p:spPr>
          <a:xfrm>
            <a:off x="4460085" y="6326058"/>
            <a:ext cx="661983" cy="152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728746" y="4293033"/>
            <a:ext cx="997740" cy="189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000750" y="1487068"/>
            <a:ext cx="547683" cy="162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979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3824" y="100310"/>
            <a:ext cx="665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b="1" kern="100" dirty="0">
                <a:latin typeface="Century" panose="02040604050505020304" pitchFamily="18" charset="0"/>
                <a:cs typeface="Times New Roman" panose="02020603050405020304" pitchFamily="18" charset="0"/>
              </a:rPr>
              <a:t>２．ホームページ・ビルダーでトップページを作成</a:t>
            </a:r>
            <a:r>
              <a:rPr lang="ja-JP" altLang="ja-JP" sz="2000" b="1" kern="1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する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42267" y="469642"/>
            <a:ext cx="285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9235" algn="ctr">
              <a:spcAft>
                <a:spcPts val="0"/>
              </a:spcAft>
            </a:pPr>
            <a:r>
              <a:rPr lang="ja-JP" altLang="ja-JP" b="1" kern="100" dirty="0">
                <a:latin typeface="Century" panose="02040604050505020304" pitchFamily="18" charset="0"/>
                <a:cs typeface="Times New Roman" panose="02020603050405020304" pitchFamily="18" charset="0"/>
              </a:rPr>
              <a:t>―トップページサンプルー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496" y="3575854"/>
            <a:ext cx="3427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（１）ホームページ・ビルダーを立ち上げる</a:t>
            </a:r>
            <a:endParaRPr kumimoji="0" lang="en-US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71712" y="9552872"/>
            <a:ext cx="2314575" cy="527403"/>
          </a:xfrm>
        </p:spPr>
        <p:txBody>
          <a:bodyPr/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2633" y="4311296"/>
            <a:ext cx="4110401" cy="18901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8783" y="790328"/>
            <a:ext cx="4085823" cy="273935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3" name="正方形/長方形 12"/>
          <p:cNvSpPr/>
          <p:nvPr/>
        </p:nvSpPr>
        <p:spPr>
          <a:xfrm>
            <a:off x="260614" y="6410862"/>
            <a:ext cx="4914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400" b="1" kern="100" dirty="0">
                <a:latin typeface="Century" panose="02040604050505020304" pitchFamily="18" charset="0"/>
                <a:cs typeface="Times New Roman" panose="02020603050405020304" pitchFamily="18" charset="0"/>
              </a:rPr>
              <a:t>（２</a:t>
            </a:r>
            <a:r>
              <a:rPr lang="ja-JP" altLang="ja-JP" sz="1400" b="1" kern="1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）</a:t>
            </a:r>
            <a:r>
              <a:rPr lang="ja-JP" altLang="en-US" sz="1400" b="1" kern="1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トップページを開く</a:t>
            </a:r>
            <a:endParaRPr lang="en-US" altLang="ja-JP" sz="1400" b="1" kern="100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873" y="6672341"/>
            <a:ext cx="476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「ファイル」→「開く」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→１項で作った「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index.html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」をクリック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73680" y="3899022"/>
            <a:ext cx="6027145" cy="291746"/>
            <a:chOff x="830855" y="3935043"/>
            <a:chExt cx="6027145" cy="291746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32905010"/>
                </p:ext>
              </p:extLst>
            </p:nvPr>
          </p:nvGraphicFramePr>
          <p:xfrm>
            <a:off x="2957361" y="3935043"/>
            <a:ext cx="329899" cy="276225"/>
          </p:xfrm>
          <a:graphic>
            <a:graphicData uri="http://schemas.openxmlformats.org/presentationml/2006/ole">
              <p:oleObj spid="_x0000_s3096" name="ビットマップ イメージ" r:id="rId6" imgW="847843" imgH="819048" progId="PBrush">
                <p:embed/>
              </p:oleObj>
            </a:graphicData>
          </a:graphic>
        </p:graphicFrame>
        <p:sp>
          <p:nvSpPr>
            <p:cNvPr id="22" name="テキスト ボックス 21"/>
            <p:cNvSpPr txBox="1"/>
            <p:nvPr/>
          </p:nvSpPr>
          <p:spPr>
            <a:xfrm>
              <a:off x="830855" y="3965179"/>
              <a:ext cx="6027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ja-JP" altLang="ja-JP" sz="1100" dirty="0"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ホームページ</a:t>
              </a:r>
              <a:r>
                <a:rPr kumimoji="0" lang="ja-JP" altLang="en-US" sz="1100" dirty="0"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・</a:t>
              </a:r>
              <a:r>
                <a:rPr kumimoji="0" lang="ja-JP" altLang="ja-JP" sz="1100" dirty="0"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ビルダーのアイコン</a:t>
              </a:r>
              <a:r>
                <a:rPr kumimoji="0" lang="ja-JP" altLang="en-US" sz="1100" dirty="0"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　　　　</a:t>
              </a:r>
              <a:r>
                <a:rPr kumimoji="0" lang="ja-JP" altLang="ja-JP" sz="1100" dirty="0"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をダブルクリック→出力画面からガイドメニューを閉じる</a:t>
              </a:r>
              <a:r>
                <a:rPr kumimoji="0" lang="ja-JP" altLang="en-US" sz="1100" dirty="0" smtClean="0">
                  <a:latin typeface="ＭＳ Ｐゴシック" panose="020B0600070205080204" pitchFamily="50" charset="-128"/>
                  <a:cs typeface="Times New Roman" panose="02020603050405020304" pitchFamily="18" charset="0"/>
                </a:rPr>
                <a:t>。</a:t>
              </a:r>
              <a:endParaRPr kumimoji="0" lang="ja-JP" altLang="ja-JP" sz="1100" dirty="0"/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2633" y="6980118"/>
            <a:ext cx="3333750" cy="2619375"/>
          </a:xfrm>
          <a:prstGeom prst="rect">
            <a:avLst/>
          </a:prstGeom>
        </p:spPr>
      </p:pic>
      <p:sp>
        <p:nvSpPr>
          <p:cNvPr id="27" name="円/楕円 26"/>
          <p:cNvSpPr/>
          <p:nvPr/>
        </p:nvSpPr>
        <p:spPr>
          <a:xfrm>
            <a:off x="2476500" y="6980118"/>
            <a:ext cx="592730" cy="209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579095" y="8819984"/>
            <a:ext cx="592730" cy="209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750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42976" y="361534"/>
            <a:ext cx="5783956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「ページの属性」→ダイアログ</a:t>
            </a:r>
            <a:r>
              <a:rPr kumimoji="0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</a:t>
            </a:r>
            <a:r>
              <a:rPr kumimoji="0" lang="ja-JP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</a:t>
            </a:r>
            <a:r>
              <a:rPr kumimoji="0" lang="ja-JP" altLang="ja-JP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ぺ</a:t>
            </a:r>
            <a:r>
              <a:rPr kumimoji="0" lang="ja-JP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ージ情報」→「ページタイトル」にタイトル</a:t>
            </a:r>
            <a:r>
              <a:rPr kumimoji="0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を入力→「</a:t>
            </a:r>
            <a:r>
              <a:rPr kumimoji="0" lang="en-US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O</a:t>
            </a:r>
            <a:r>
              <a:rPr kumimoji="0"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K</a:t>
            </a:r>
            <a:r>
              <a:rPr kumimoji="0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」</a:t>
            </a:r>
            <a:endParaRPr kumimoji="0" lang="en-US" altLang="ja-JP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ここでは「私の趣味」を入力する。</a:t>
            </a:r>
            <a:endParaRPr kumimoji="0" lang="ja-JP" altLang="ja-JP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9418" y="174894"/>
            <a:ext cx="4457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400" b="1" kern="100" dirty="0">
                <a:latin typeface="Century" panose="02040604050505020304" pitchFamily="18" charset="0"/>
                <a:cs typeface="Times New Roman" panose="02020603050405020304" pitchFamily="18" charset="0"/>
              </a:rPr>
              <a:t>（３）トップページのページ設定をする</a:t>
            </a:r>
            <a:endParaRPr lang="ja-JP" altLang="ja-JP" sz="14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4022239"/>
            <a:ext cx="2406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lang="ja-JP" altLang="ja-JP" sz="1400" b="1" kern="100" dirty="0">
                <a:latin typeface="+mn-ea"/>
                <a:cs typeface="Times New Roman" panose="02020603050405020304" pitchFamily="18" charset="0"/>
              </a:rPr>
              <a:t>４）</a:t>
            </a:r>
            <a:r>
              <a:rPr lang="ja-JP" altLang="ja-JP" sz="1400" b="1" kern="100" dirty="0" smtClean="0">
                <a:latin typeface="+mn-ea"/>
                <a:cs typeface="Times New Roman" panose="02020603050405020304" pitchFamily="18" charset="0"/>
              </a:rPr>
              <a:t>背景</a:t>
            </a:r>
            <a:r>
              <a:rPr lang="en-US" altLang="ja-JP" sz="1400" b="1" kern="100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sz="1400" b="1" kern="100" dirty="0" smtClean="0">
                <a:latin typeface="+mn-ea"/>
                <a:cs typeface="Times New Roman" panose="02020603050405020304" pitchFamily="18" charset="0"/>
              </a:rPr>
              <a:t>文字</a:t>
            </a:r>
            <a:r>
              <a:rPr lang="ja-JP" altLang="ja-JP" sz="1400" b="1" kern="100" dirty="0" smtClean="0">
                <a:latin typeface="+mn-ea"/>
                <a:cs typeface="Times New Roman" panose="02020603050405020304" pitchFamily="18" charset="0"/>
              </a:rPr>
              <a:t>色</a:t>
            </a:r>
            <a:r>
              <a:rPr lang="ja-JP" altLang="en-US" sz="1400" b="1" kern="100" dirty="0" smtClean="0">
                <a:latin typeface="+mn-ea"/>
                <a:cs typeface="Times New Roman" panose="02020603050405020304" pitchFamily="18" charset="0"/>
              </a:rPr>
              <a:t>を設定する</a:t>
            </a:r>
            <a:endParaRPr lang="ja-JP" altLang="ja-JP" sz="1400" b="1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5069" y="4321885"/>
            <a:ext cx="6425654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ja-JP" sz="1100" dirty="0">
                <a:cs typeface="Times New Roman" panose="02020603050405020304" pitchFamily="18" charset="0"/>
              </a:rPr>
              <a:t>「ページの属性」→</a:t>
            </a:r>
            <a:r>
              <a:rPr lang="ja-JP" altLang="ja-JP" sz="1100" dirty="0" smtClean="0">
                <a:cs typeface="Times New Roman" panose="02020603050405020304" pitchFamily="18" charset="0"/>
              </a:rPr>
              <a:t>ダイアログ</a:t>
            </a:r>
            <a:r>
              <a:rPr lang="ja-JP" altLang="en-US" sz="1100" dirty="0" smtClean="0">
                <a:cs typeface="Times New Roman" panose="02020603050405020304" pitchFamily="18" charset="0"/>
              </a:rPr>
              <a:t>の</a:t>
            </a:r>
            <a:r>
              <a:rPr lang="ja-JP" altLang="ja-JP" sz="1100" dirty="0" smtClean="0">
                <a:cs typeface="Times New Roman" panose="02020603050405020304" pitchFamily="18" charset="0"/>
              </a:rPr>
              <a:t>「</a:t>
            </a:r>
            <a:r>
              <a:rPr lang="ja-JP" altLang="ja-JP" sz="1100" dirty="0">
                <a:cs typeface="Times New Roman" panose="02020603050405020304" pitchFamily="18" charset="0"/>
              </a:rPr>
              <a:t>背景</a:t>
            </a:r>
            <a:r>
              <a:rPr lang="en-US" altLang="ja-JP" sz="1100" dirty="0">
                <a:cs typeface="Times New Roman" panose="02020603050405020304" pitchFamily="18" charset="0"/>
              </a:rPr>
              <a:t>/</a:t>
            </a:r>
            <a:r>
              <a:rPr lang="ja-JP" altLang="ja-JP" sz="1100" dirty="0">
                <a:cs typeface="Times New Roman" panose="02020603050405020304" pitchFamily="18" charset="0"/>
              </a:rPr>
              <a:t>文字色」→「カラーギャラリー」</a:t>
            </a:r>
            <a:r>
              <a:rPr lang="ja-JP" altLang="ja-JP" sz="1100" dirty="0" smtClean="0">
                <a:cs typeface="Times New Roman" panose="02020603050405020304" pitchFamily="18" charset="0"/>
              </a:rPr>
              <a:t>→</a:t>
            </a:r>
            <a:r>
              <a:rPr lang="ja-JP" altLang="en-US" sz="1100" dirty="0" smtClean="0">
                <a:cs typeface="Times New Roman" panose="02020603050405020304" pitchFamily="18" charset="0"/>
              </a:rPr>
              <a:t>「</a:t>
            </a:r>
            <a:r>
              <a:rPr lang="ja-JP" altLang="ja-JP" sz="1100" dirty="0" smtClean="0">
                <a:cs typeface="Times New Roman" panose="02020603050405020304" pitchFamily="18" charset="0"/>
              </a:rPr>
              <a:t>緑</a:t>
            </a:r>
            <a:r>
              <a:rPr lang="ja-JP" altLang="ja-JP" sz="1100" dirty="0">
                <a:cs typeface="Times New Roman" panose="02020603050405020304" pitchFamily="18" charset="0"/>
              </a:rPr>
              <a:t>の</a:t>
            </a:r>
            <a:r>
              <a:rPr lang="ja-JP" altLang="ja-JP" sz="1100" dirty="0" smtClean="0">
                <a:cs typeface="Times New Roman" panose="02020603050405020304" pitchFamily="18" charset="0"/>
              </a:rPr>
              <a:t>最左上</a:t>
            </a:r>
            <a:r>
              <a:rPr lang="ja-JP" altLang="en-US" sz="1100" dirty="0" smtClean="0">
                <a:cs typeface="Times New Roman" panose="02020603050405020304" pitchFamily="18" charset="0"/>
              </a:rPr>
              <a:t>」</a:t>
            </a:r>
            <a:r>
              <a:rPr lang="ja-JP" altLang="ja-JP" sz="1100" dirty="0" smtClean="0">
                <a:cs typeface="Times New Roman" panose="02020603050405020304" pitchFamily="18" charset="0"/>
              </a:rPr>
              <a:t>を選択</a:t>
            </a:r>
            <a:r>
              <a:rPr lang="ja-JP" altLang="en-US" sz="1100" dirty="0" smtClean="0">
                <a:cs typeface="Times New Roman" panose="02020603050405020304" pitchFamily="18" charset="0"/>
              </a:rPr>
              <a:t>→「ＯＫ」</a:t>
            </a:r>
            <a:endParaRPr lang="en-US" altLang="ja-JP" sz="1100" dirty="0" smtClean="0"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cs typeface="Times New Roman" panose="02020603050405020304" pitchFamily="18" charset="0"/>
              </a:rPr>
              <a:t> 次に文字色を設定する</a:t>
            </a:r>
            <a:endParaRPr lang="en-US" altLang="ja-JP" sz="1100" dirty="0" smtClean="0"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cs typeface="Times New Roman" panose="02020603050405020304" pitchFamily="18" charset="0"/>
              </a:rPr>
              <a:t>それぞれ色指定の「</a:t>
            </a:r>
            <a:r>
              <a:rPr lang="en-US" altLang="ja-JP" sz="1100" dirty="0" smtClean="0">
                <a:cs typeface="Times New Roman" panose="02020603050405020304" pitchFamily="18" charset="0"/>
              </a:rPr>
              <a:t>v</a:t>
            </a:r>
            <a:r>
              <a:rPr lang="ja-JP" altLang="en-US" sz="1100" dirty="0" smtClean="0">
                <a:cs typeface="Times New Roman" panose="02020603050405020304" pitchFamily="18" charset="0"/>
              </a:rPr>
              <a:t>」をクリック</a:t>
            </a:r>
            <a:r>
              <a:rPr lang="ja-JP" altLang="en-US" sz="1100" dirty="0">
                <a:cs typeface="Times New Roman" panose="02020603050405020304" pitchFamily="18" charset="0"/>
              </a:rPr>
              <a:t>→</a:t>
            </a:r>
            <a:r>
              <a:rPr lang="ja-JP" altLang="en-US" sz="1100" dirty="0" smtClean="0">
                <a:cs typeface="Times New Roman" panose="02020603050405020304" pitchFamily="18" charset="0"/>
              </a:rPr>
              <a:t>「</a:t>
            </a:r>
            <a:r>
              <a:rPr lang="ja-JP" altLang="en-US" sz="1100" dirty="0" smtClean="0">
                <a:latin typeface="+mn-ea"/>
              </a:rPr>
              <a:t>文字</a:t>
            </a:r>
            <a:r>
              <a:rPr lang="ja-JP" altLang="en-US" sz="1100" dirty="0">
                <a:latin typeface="+mn-ea"/>
              </a:rPr>
              <a:t>：黒、リンク</a:t>
            </a:r>
            <a:r>
              <a:rPr lang="ja-JP" altLang="en-US" sz="1100" dirty="0" smtClean="0">
                <a:latin typeface="+mn-ea"/>
              </a:rPr>
              <a:t>：青、</a:t>
            </a:r>
            <a:r>
              <a:rPr lang="ja-JP" altLang="en-US" sz="1100" dirty="0">
                <a:latin typeface="+mn-ea"/>
              </a:rPr>
              <a:t>既読リンク</a:t>
            </a:r>
            <a:r>
              <a:rPr lang="ja-JP" altLang="en-US" sz="1100" dirty="0" smtClean="0">
                <a:latin typeface="+mn-ea"/>
              </a:rPr>
              <a:t>：ピンンク、選択</a:t>
            </a:r>
            <a:r>
              <a:rPr lang="ja-JP" altLang="en-US" sz="1100" dirty="0">
                <a:latin typeface="+mn-ea"/>
              </a:rPr>
              <a:t>リンク：</a:t>
            </a:r>
            <a:r>
              <a:rPr lang="ja-JP" altLang="en-US" sz="1100" dirty="0" smtClean="0">
                <a:latin typeface="+mn-ea"/>
              </a:rPr>
              <a:t>赤」→</a:t>
            </a:r>
            <a:r>
              <a:rPr lang="ja-JP" altLang="en-US" sz="1100" dirty="0" smtClean="0">
                <a:cs typeface="Times New Roman" panose="02020603050405020304" pitchFamily="18" charset="0"/>
              </a:rPr>
              <a:t>「</a:t>
            </a:r>
            <a:r>
              <a:rPr lang="ja-JP" altLang="en-US" sz="1100" dirty="0">
                <a:cs typeface="Times New Roman" panose="02020603050405020304" pitchFamily="18" charset="0"/>
              </a:rPr>
              <a:t>ＯＫ</a:t>
            </a:r>
            <a:r>
              <a:rPr lang="ja-JP" altLang="en-US" sz="1100" dirty="0" smtClean="0">
                <a:cs typeface="Times New Roman" panose="02020603050405020304" pitchFamily="18" charset="0"/>
              </a:rPr>
              <a:t>」</a:t>
            </a:r>
            <a:endParaRPr lang="en-US" altLang="ja-JP" sz="1100" dirty="0">
              <a:cs typeface="Times New Roman" panose="02020603050405020304" pitchFamily="18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18959" y="9488855"/>
            <a:ext cx="2314575" cy="527403"/>
          </a:xfrm>
        </p:spPr>
        <p:txBody>
          <a:bodyPr/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76418" y="1022029"/>
            <a:ext cx="3254519" cy="2229850"/>
            <a:chOff x="392295" y="937095"/>
            <a:chExt cx="3254519" cy="2229850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95" y="937095"/>
              <a:ext cx="3254519" cy="2229850"/>
            </a:xfrm>
            <a:prstGeom prst="rect">
              <a:avLst/>
            </a:prstGeom>
          </p:spPr>
        </p:pic>
        <p:sp>
          <p:nvSpPr>
            <p:cNvPr id="28" name="円/楕円 27"/>
            <p:cNvSpPr/>
            <p:nvPr/>
          </p:nvSpPr>
          <p:spPr>
            <a:xfrm>
              <a:off x="445135" y="1403205"/>
              <a:ext cx="909296" cy="2553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35018" y="5122153"/>
            <a:ext cx="3233711" cy="2445796"/>
            <a:chOff x="313631" y="4724617"/>
            <a:chExt cx="2962275" cy="2251070"/>
          </a:xfrm>
          <a:noFill/>
        </p:grpSpPr>
        <p:pic>
          <p:nvPicPr>
            <p:cNvPr id="3076" name="図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31" y="4724617"/>
              <a:ext cx="2962275" cy="225107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円/楕円 10"/>
            <p:cNvSpPr/>
            <p:nvPr/>
          </p:nvSpPr>
          <p:spPr>
            <a:xfrm>
              <a:off x="814058" y="4963141"/>
              <a:ext cx="511798" cy="211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540510" y="6142670"/>
              <a:ext cx="979658" cy="2222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306806" y="6727309"/>
              <a:ext cx="627024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330964" y="1382417"/>
            <a:ext cx="2993636" cy="2602563"/>
            <a:chOff x="3986924" y="3947029"/>
            <a:chExt cx="2581275" cy="2205059"/>
          </a:xfrm>
          <a:noFill/>
        </p:grpSpPr>
        <p:pic>
          <p:nvPicPr>
            <p:cNvPr id="21" name="図 2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86924" y="3947029"/>
              <a:ext cx="2581275" cy="2205059"/>
            </a:xfrm>
            <a:prstGeom prst="rect">
              <a:avLst/>
            </a:prstGeom>
            <a:grpFill/>
          </p:spPr>
        </p:pic>
        <p:sp>
          <p:nvSpPr>
            <p:cNvPr id="9" name="円/楕円 8"/>
            <p:cNvSpPr/>
            <p:nvPr/>
          </p:nvSpPr>
          <p:spPr>
            <a:xfrm>
              <a:off x="3990099" y="4205370"/>
              <a:ext cx="466725" cy="17145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4863781" y="4320362"/>
              <a:ext cx="1603694" cy="24765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4837967" y="5964498"/>
              <a:ext cx="596842" cy="17145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3165611" y="5649468"/>
            <a:ext cx="3564890" cy="2268324"/>
            <a:chOff x="4044700" y="4433299"/>
            <a:chExt cx="3564890" cy="2268324"/>
          </a:xfrm>
        </p:grpSpPr>
        <p:sp>
          <p:nvSpPr>
            <p:cNvPr id="12" name="円/楕円 11"/>
            <p:cNvSpPr/>
            <p:nvPr/>
          </p:nvSpPr>
          <p:spPr>
            <a:xfrm>
              <a:off x="4258655" y="4697511"/>
              <a:ext cx="638175" cy="869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3080" name="図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040" y="4433299"/>
              <a:ext cx="3511550" cy="226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円/楕円 13"/>
            <p:cNvSpPr/>
            <p:nvPr/>
          </p:nvSpPr>
          <p:spPr>
            <a:xfrm>
              <a:off x="4044700" y="4695482"/>
              <a:ext cx="390525" cy="171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29" name="円/楕円 28"/>
          <p:cNvSpPr/>
          <p:nvPr/>
        </p:nvSpPr>
        <p:spPr>
          <a:xfrm>
            <a:off x="4263852" y="5917789"/>
            <a:ext cx="651426" cy="916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958427" y="7661859"/>
            <a:ext cx="638831" cy="186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684915" y="6728808"/>
            <a:ext cx="1055559" cy="20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385546" y="7370881"/>
            <a:ext cx="718132" cy="175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767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6675" y="134035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lang="ja-JP" altLang="ja-JP" sz="1400" b="1" kern="100" dirty="0" smtClean="0">
                <a:latin typeface="+mn-ea"/>
                <a:cs typeface="Times New Roman" panose="02020603050405020304" pitchFamily="18" charset="0"/>
              </a:rPr>
              <a:t>５</a:t>
            </a:r>
            <a:r>
              <a:rPr lang="ja-JP" altLang="en-US" sz="1400" b="1" kern="100" dirty="0">
                <a:latin typeface="+mn-ea"/>
                <a:cs typeface="Times New Roman" panose="02020603050405020304" pitchFamily="18" charset="0"/>
              </a:rPr>
              <a:t>）</a:t>
            </a:r>
            <a:r>
              <a:rPr lang="ja-JP" altLang="ja-JP" sz="1400" b="1" kern="100" dirty="0" smtClean="0">
                <a:latin typeface="+mn-ea"/>
                <a:cs typeface="Times New Roman" panose="02020603050405020304" pitchFamily="18" charset="0"/>
              </a:rPr>
              <a:t>トップページ</a:t>
            </a:r>
            <a:r>
              <a:rPr lang="ja-JP" altLang="ja-JP" sz="1400" b="1" kern="100" dirty="0">
                <a:latin typeface="+mn-ea"/>
                <a:cs typeface="Times New Roman" panose="02020603050405020304" pitchFamily="18" charset="0"/>
              </a:rPr>
              <a:t>に文字や画像を入力</a:t>
            </a:r>
            <a:r>
              <a:rPr lang="ja-JP" altLang="ja-JP" sz="1400" b="1" kern="100" dirty="0" smtClean="0">
                <a:latin typeface="+mn-ea"/>
                <a:cs typeface="Times New Roman" panose="02020603050405020304" pitchFamily="18" charset="0"/>
              </a:rPr>
              <a:t>する</a:t>
            </a:r>
            <a:endParaRPr lang="ja-JP" altLang="ja-JP" sz="14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566" y="497257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86000" y="9562397"/>
            <a:ext cx="2314575" cy="527403"/>
          </a:xfrm>
        </p:spPr>
        <p:txBody>
          <a:bodyPr/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38320" y="2844036"/>
            <a:ext cx="6500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②</a:t>
            </a:r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私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ホームページ</a:t>
            </a:r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に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ようこそ</a:t>
            </a:r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」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「見出し２」で入力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する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566" y="308842"/>
            <a:ext cx="2510235" cy="245945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17501" y="3161440"/>
            <a:ext cx="575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１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番目の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私のホームページ</a:t>
            </a:r>
            <a:r>
              <a:rPr lang="ja-JP" altLang="ja-JP" sz="1100" kern="100" dirty="0" err="1">
                <a:latin typeface="+mn-ea"/>
                <a:cs typeface="Times New Roman" panose="02020603050405020304" pitchFamily="18" charset="0"/>
              </a:rPr>
              <a:t>へようこそ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」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を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ドラッグ→「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挿入」→「段落」→「見出し２」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で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完了</a:t>
            </a:r>
            <a:endParaRPr lang="en-US" altLang="ja-JP" sz="11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5525" y="843491"/>
            <a:ext cx="300777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「挿入」→「レイアウトコンテナ</a:t>
            </a:r>
            <a:r>
              <a:rPr lang="ja-JP" altLang="en-US" sz="1100" dirty="0" smtClean="0"/>
              <a:t>」により</a:t>
            </a:r>
            <a:endParaRPr lang="en-US" altLang="ja-JP" sz="1100" dirty="0" smtClean="0"/>
          </a:p>
          <a:p>
            <a:pPr>
              <a:lnSpc>
                <a:spcPts val="1600"/>
              </a:lnSpc>
            </a:pPr>
            <a:r>
              <a:rPr kumimoji="0" lang="ja-JP" altLang="en-US" sz="1100" dirty="0" smtClean="0">
                <a:latin typeface="+mn-ea"/>
                <a:cs typeface="Times New Roman" panose="02020603050405020304" pitchFamily="18" charset="0"/>
              </a:rPr>
              <a:t>入力項目</a:t>
            </a:r>
            <a:r>
              <a:rPr kumimoji="0" lang="ja-JP" altLang="ja-JP" sz="1100" dirty="0" smtClean="0">
                <a:latin typeface="+mn-ea"/>
                <a:cs typeface="Times New Roman" panose="02020603050405020304" pitchFamily="18" charset="0"/>
              </a:rPr>
              <a:t>を</a:t>
            </a:r>
            <a:r>
              <a:rPr kumimoji="0" lang="ja-JP" altLang="ja-JP" sz="1100" dirty="0">
                <a:latin typeface="+mn-ea"/>
                <a:cs typeface="Times New Roman" panose="02020603050405020304" pitchFamily="18" charset="0"/>
              </a:rPr>
              <a:t>それぞれ</a:t>
            </a: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入力</a:t>
            </a:r>
            <a:r>
              <a:rPr kumimoji="0" lang="ja-JP" altLang="en-US" sz="1100" dirty="0" smtClean="0">
                <a:latin typeface="+mn-ea"/>
                <a:cs typeface="Times New Roman" panose="02020603050405020304" pitchFamily="18" charset="0"/>
              </a:rPr>
              <a:t>する。</a:t>
            </a:r>
            <a:endParaRPr kumimoji="0" lang="en-US" altLang="ja-JP" sz="1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kumimoji="0" lang="ja-JP" altLang="en-US" sz="1100" dirty="0" smtClean="0">
                <a:latin typeface="+mn-ea"/>
                <a:cs typeface="Times New Roman" panose="02020603050405020304" pitchFamily="18" charset="0"/>
              </a:rPr>
              <a:t>注</a:t>
            </a: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）</a:t>
            </a:r>
            <a:r>
              <a:rPr kumimoji="0" lang="ja-JP" altLang="ja-JP" sz="1100" dirty="0">
                <a:latin typeface="+mn-ea"/>
                <a:cs typeface="Times New Roman" panose="02020603050405020304" pitchFamily="18" charset="0"/>
              </a:rPr>
              <a:t>下の行へ行く時は、</a:t>
            </a: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「</a:t>
            </a:r>
            <a:r>
              <a:rPr kumimoji="0" lang="ja-JP" altLang="ja-JP" sz="1100" dirty="0">
                <a:latin typeface="+mn-ea"/>
                <a:cs typeface="Times New Roman" panose="02020603050405020304" pitchFamily="18" charset="0"/>
              </a:rPr>
              <a:t>↓</a:t>
            </a: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」</a:t>
            </a:r>
            <a:r>
              <a:rPr kumimoji="0" lang="ja-JP" altLang="ja-JP" sz="1100" dirty="0">
                <a:latin typeface="+mn-ea"/>
                <a:cs typeface="Times New Roman" panose="02020603050405020304" pitchFamily="18" charset="0"/>
              </a:rPr>
              <a:t>を使用する</a:t>
            </a:r>
            <a:r>
              <a:rPr kumimoji="0" lang="ja-JP" altLang="en-US" sz="1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kumimoji="0" lang="en-US" altLang="ja-JP" sz="1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sz="1100" dirty="0" smtClean="0">
                <a:latin typeface="+mn-ea"/>
                <a:cs typeface="Times New Roman" panose="02020603050405020304" pitchFamily="18" charset="0"/>
              </a:rPr>
              <a:t>　（「</a:t>
            </a:r>
            <a:r>
              <a:rPr kumimoji="0" lang="en-US" altLang="ja-JP" sz="1100" dirty="0" smtClean="0">
                <a:latin typeface="+mn-ea"/>
                <a:cs typeface="Times New Roman" panose="02020603050405020304" pitchFamily="18" charset="0"/>
              </a:rPr>
              <a:t>Enter</a:t>
            </a:r>
            <a:r>
              <a:rPr kumimoji="0" lang="ja-JP" altLang="en-US" sz="1100" dirty="0" smtClean="0">
                <a:latin typeface="+mn-ea"/>
                <a:cs typeface="Times New Roman" panose="02020603050405020304" pitchFamily="18" charset="0"/>
              </a:rPr>
              <a:t>」は使用しない）</a:t>
            </a:r>
            <a:endParaRPr kumimoji="0" lang="en-US" altLang="ja-JP" sz="11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8320" y="517798"/>
            <a:ext cx="2723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①文字や画像の配置を入力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する</a:t>
            </a:r>
            <a:endParaRPr lang="en-US" altLang="ja-JP" sz="1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0364" y="5067214"/>
            <a:ext cx="597480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100" dirty="0" smtClean="0"/>
              <a:t>２番目の「私の趣味」をドラッグ→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「ロゴ（飾り文字）の挿入」→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「ロゴ（飾り文字）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」→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ダイアログ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文字枠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に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「私の趣味」が出てることの確認→文字の「大きさ：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」→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「文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字の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詳細設定」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→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（順次選択してゆく）→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「背景の設定」→（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順次選択してゆく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）→</a:t>
            </a:r>
            <a:endParaRPr lang="en-US" altLang="ja-JP" sz="1100" kern="1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「完了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完成後は文字列上を右クリックして「属性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変更」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のダイアログから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「幅：</a:t>
            </a:r>
            <a:r>
              <a:rPr lang="en-US" altLang="ja-JP" sz="1100" kern="100" dirty="0">
                <a:latin typeface="+mn-ea"/>
                <a:cs typeface="Times New Roman" panose="02020603050405020304" pitchFamily="18" charset="0"/>
              </a:rPr>
              <a:t>400</a:t>
            </a:r>
            <a:r>
              <a:rPr lang="ja-JP" altLang="ja-JP" sz="1100" kern="100" dirty="0" err="1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高さ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120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」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　　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に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する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　</a:t>
            </a:r>
            <a:endParaRPr kumimoji="1" lang="ja-JP" altLang="en-US" sz="1100" dirty="0"/>
          </a:p>
        </p:txBody>
      </p:sp>
      <p:sp>
        <p:nvSpPr>
          <p:cNvPr id="13" name="円/楕円 12"/>
          <p:cNvSpPr/>
          <p:nvPr/>
        </p:nvSpPr>
        <p:spPr>
          <a:xfrm>
            <a:off x="3962400" y="1514528"/>
            <a:ext cx="1947464" cy="1285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9576" y="4814745"/>
            <a:ext cx="393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③「私の趣味」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をロゴで入力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する</a:t>
            </a:r>
            <a:endParaRPr lang="ja-JP" altLang="ja-JP" sz="1200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3274019" y="3155963"/>
            <a:ext cx="3402721" cy="1724146"/>
            <a:chOff x="3292046" y="684191"/>
            <a:chExt cx="3402721" cy="1724146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2046" y="716107"/>
              <a:ext cx="3402721" cy="169223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" name="円/楕円 32"/>
            <p:cNvSpPr/>
            <p:nvPr/>
          </p:nvSpPr>
          <p:spPr>
            <a:xfrm>
              <a:off x="4429125" y="684191"/>
              <a:ext cx="323850" cy="16354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4503473" y="1596633"/>
              <a:ext cx="323850" cy="16354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903858" y="1865372"/>
              <a:ext cx="649341" cy="1825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図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4544" y="6641153"/>
            <a:ext cx="2045622" cy="1575564"/>
          </a:xfrm>
          <a:prstGeom prst="rect">
            <a:avLst/>
          </a:prstGeom>
          <a:ln>
            <a:noFill/>
          </a:ln>
        </p:spPr>
      </p:pic>
      <p:sp>
        <p:nvSpPr>
          <p:cNvPr id="38" name="テキスト ボックス 37"/>
          <p:cNvSpPr txBox="1"/>
          <p:nvPr/>
        </p:nvSpPr>
        <p:spPr>
          <a:xfrm>
            <a:off x="1630982" y="6144567"/>
            <a:ext cx="338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A</a:t>
            </a:r>
            <a:endParaRPr kumimoji="1" lang="ja-JP" altLang="en-US" sz="1200" dirty="0"/>
          </a:p>
        </p:txBody>
      </p:sp>
      <p:sp>
        <p:nvSpPr>
          <p:cNvPr id="3" name="円/楕円 2"/>
          <p:cNvSpPr/>
          <p:nvPr/>
        </p:nvSpPr>
        <p:spPr>
          <a:xfrm>
            <a:off x="981086" y="6937266"/>
            <a:ext cx="516759" cy="3744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1800310" y="6930230"/>
            <a:ext cx="866690" cy="360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3472" y="6835885"/>
            <a:ext cx="3294681" cy="2847753"/>
          </a:xfrm>
          <a:prstGeom prst="rect">
            <a:avLst/>
          </a:prstGeom>
        </p:spPr>
      </p:pic>
      <p:sp>
        <p:nvSpPr>
          <p:cNvPr id="27" name="円/楕円 26"/>
          <p:cNvSpPr/>
          <p:nvPr/>
        </p:nvSpPr>
        <p:spPr>
          <a:xfrm>
            <a:off x="2776115" y="7391717"/>
            <a:ext cx="555700" cy="214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4133674" y="7941518"/>
            <a:ext cx="665420" cy="751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831156" y="8779989"/>
            <a:ext cx="1155866" cy="166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4831156" y="8957447"/>
            <a:ext cx="1155866" cy="166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347734" y="3131969"/>
            <a:ext cx="349199" cy="20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370448" y="4064058"/>
            <a:ext cx="725427" cy="17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847787" y="4339127"/>
            <a:ext cx="725427" cy="168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910683" y="9443503"/>
            <a:ext cx="776363" cy="207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855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2847" y="141580"/>
            <a:ext cx="62927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④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表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を作り文字を入力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する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07138" y="4422005"/>
            <a:ext cx="6697122" cy="680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0">
              <a:lnSpc>
                <a:spcPts val="1600"/>
              </a:lnSpc>
            </a:pP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※完成後は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表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内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右クリックして「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属性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変更」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のダイアログの表から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表の幅：</a:t>
            </a:r>
            <a:r>
              <a:rPr lang="en-US" altLang="ja-JP" sz="1100" kern="100" dirty="0">
                <a:latin typeface="+mn-ea"/>
                <a:cs typeface="Times New Roman" panose="02020603050405020304" pitchFamily="18" charset="0"/>
              </a:rPr>
              <a:t>600</a:t>
            </a:r>
            <a:r>
              <a:rPr lang="ja-JP" altLang="ja-JP" sz="1100" kern="100" dirty="0" err="1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表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の高さ：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40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、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 marL="698500">
              <a:lnSpc>
                <a:spcPts val="1600"/>
              </a:lnSpc>
            </a:pP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罫線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の幅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11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ja-JP" sz="1100" kern="100" dirty="0" err="1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セル内の余白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1100" kern="100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ja-JP" altLang="ja-JP" sz="1100" kern="100" dirty="0" err="1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枠表示の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チェックを外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す」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 marL="698500">
              <a:lnSpc>
                <a:spcPts val="1600"/>
              </a:lnSpc>
            </a:pP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ダイアログの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セル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からは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背景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色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を「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青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」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にする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11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1483" y="8701570"/>
            <a:ext cx="6432010" cy="750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>
              <a:lnSpc>
                <a:spcPts val="1800"/>
              </a:lnSpc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イ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.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文字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を入力する</a:t>
            </a:r>
          </a:p>
          <a:p>
            <a:pPr indent="419100">
              <a:lnSpc>
                <a:spcPts val="1800"/>
              </a:lnSpc>
            </a:pP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セル内にそれぞれ文字（トップ、スポーツ、旅・散策、園芸、手づくり、リンク集）を入力する。</a:t>
            </a:r>
          </a:p>
          <a:p>
            <a:pPr marL="698500" indent="-139700">
              <a:lnSpc>
                <a:spcPts val="1800"/>
              </a:lnSpc>
            </a:pP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※完成後は「書式」→「フォント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」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のダイアログから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色指定：白、サイズ：</a:t>
            </a:r>
            <a:r>
              <a:rPr lang="en-US" altLang="ja-JP" sz="1100" kern="1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ja-JP" sz="1100" kern="100" dirty="0" err="1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文字飾り：太字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」にする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11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76475" y="9562397"/>
            <a:ext cx="2314575" cy="527403"/>
          </a:xfrm>
        </p:spPr>
        <p:txBody>
          <a:bodyPr/>
          <a:lstStyle/>
          <a:p>
            <a:r>
              <a:rPr lang="en-US" altLang="ja-JP" dirty="0"/>
              <a:t>7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506872" y="1284054"/>
            <a:ext cx="3248025" cy="2686408"/>
            <a:chOff x="506874" y="997743"/>
            <a:chExt cx="3248025" cy="2686408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874" y="1059051"/>
              <a:ext cx="3248025" cy="26251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円/楕円 12"/>
            <p:cNvSpPr/>
            <p:nvPr/>
          </p:nvSpPr>
          <p:spPr>
            <a:xfrm>
              <a:off x="3247757" y="997743"/>
              <a:ext cx="429275" cy="28596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3418159" y="1697305"/>
            <a:ext cx="2792507" cy="2652266"/>
            <a:chOff x="3797477" y="1105106"/>
            <a:chExt cx="2792507" cy="2652266"/>
          </a:xfrm>
        </p:grpSpPr>
        <p:pic>
          <p:nvPicPr>
            <p:cNvPr id="4098" name="図 126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477" y="1105106"/>
              <a:ext cx="2792507" cy="262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円/楕円 3"/>
            <p:cNvSpPr/>
            <p:nvPr/>
          </p:nvSpPr>
          <p:spPr>
            <a:xfrm>
              <a:off x="4574776" y="1190623"/>
              <a:ext cx="685800" cy="533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711512" y="3525170"/>
              <a:ext cx="685800" cy="2322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24469" y="5172833"/>
            <a:ext cx="3123565" cy="3375019"/>
            <a:chOff x="454611" y="4593988"/>
            <a:chExt cx="3123565" cy="3375019"/>
          </a:xfrm>
        </p:grpSpPr>
        <p:pic>
          <p:nvPicPr>
            <p:cNvPr id="8" name="図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4611" y="4593988"/>
              <a:ext cx="3123565" cy="33750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円/楕円 13"/>
            <p:cNvSpPr/>
            <p:nvPr/>
          </p:nvSpPr>
          <p:spPr>
            <a:xfrm>
              <a:off x="1766080" y="5614492"/>
              <a:ext cx="685800" cy="11010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79306" y="4946144"/>
              <a:ext cx="354822" cy="2322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56717" y="6454475"/>
              <a:ext cx="392558" cy="2322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521742" y="7724115"/>
              <a:ext cx="582721" cy="2322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418159" y="5381470"/>
            <a:ext cx="3171825" cy="3308005"/>
            <a:chOff x="4007709" y="5158424"/>
            <a:chExt cx="3171825" cy="3308005"/>
          </a:xfrm>
        </p:grpSpPr>
        <p:pic>
          <p:nvPicPr>
            <p:cNvPr id="17" name="図 1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07709" y="5158424"/>
              <a:ext cx="3171825" cy="3308005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円/楕円 18"/>
            <p:cNvSpPr/>
            <p:nvPr/>
          </p:nvSpPr>
          <p:spPr>
            <a:xfrm>
              <a:off x="4703068" y="5482559"/>
              <a:ext cx="369426" cy="2322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887781" y="7009372"/>
              <a:ext cx="579350" cy="2322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5047663" y="8208705"/>
              <a:ext cx="753062" cy="23220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38150" y="356233"/>
            <a:ext cx="6275343" cy="75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ア</a:t>
            </a:r>
            <a:r>
              <a:rPr kumimoji="0" lang="en-US" altLang="ja-JP" sz="1100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ja-JP" sz="1100" dirty="0">
                <a:latin typeface="+mn-ea"/>
                <a:cs typeface="Times New Roman" panose="02020603050405020304" pitchFamily="18" charset="0"/>
              </a:rPr>
              <a:t>表をつくる</a:t>
            </a:r>
            <a:endParaRPr kumimoji="0" lang="ja-JP" altLang="ja-JP" sz="1100" dirty="0">
              <a:latin typeface="+mn-ea"/>
            </a:endParaRPr>
          </a:p>
          <a:p>
            <a:pPr lv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kumimoji="0" lang="ja-JP" altLang="en-US" sz="1100" dirty="0" smtClean="0">
                <a:latin typeface="+mn-ea"/>
                <a:cs typeface="Times New Roman" panose="02020603050405020304" pitchFamily="18" charset="0"/>
              </a:rPr>
              <a:t>３</a:t>
            </a:r>
            <a:r>
              <a:rPr kumimoji="0" lang="ja-JP" altLang="ja-JP" sz="1100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kumimoji="0" lang="ja-JP" altLang="ja-JP" sz="1100" dirty="0">
                <a:latin typeface="+mn-ea"/>
                <a:cs typeface="Times New Roman" panose="02020603050405020304" pitchFamily="18" charset="0"/>
              </a:rPr>
              <a:t>のメニューの後を</a:t>
            </a:r>
            <a:r>
              <a:rPr kumimoji="0" lang="ja-JP" altLang="ja-JP" sz="1100" dirty="0" smtClean="0">
                <a:latin typeface="+mn-ea"/>
                <a:cs typeface="Times New Roman" panose="02020603050405020304" pitchFamily="18" charset="0"/>
              </a:rPr>
              <a:t>クリック→</a:t>
            </a:r>
            <a:r>
              <a:rPr kumimoji="0" lang="ja-JP" altLang="ja-JP" sz="1100" dirty="0">
                <a:latin typeface="+mn-ea"/>
                <a:cs typeface="Times New Roman" panose="02020603050405020304" pitchFamily="18" charset="0"/>
              </a:rPr>
              <a:t>「表」→「表の挿入」→ダイアログから「行数：</a:t>
            </a:r>
            <a:r>
              <a:rPr kumimoji="0" lang="en-US" altLang="ja-JP" sz="1100" dirty="0"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ja-JP" altLang="en-US" sz="1100" dirty="0" err="1">
                <a:latin typeface="+mn-ea"/>
                <a:cs typeface="Times New Roman" panose="02020603050405020304" pitchFamily="18" charset="0"/>
              </a:rPr>
              <a:t>、</a:t>
            </a:r>
            <a:r>
              <a:rPr kumimoji="0" lang="ja-JP" altLang="ja-JP" sz="1100" dirty="0">
                <a:latin typeface="+mn-ea"/>
                <a:cs typeface="Times New Roman" panose="02020603050405020304" pitchFamily="18" charset="0"/>
              </a:rPr>
              <a:t>列数：</a:t>
            </a:r>
            <a:r>
              <a:rPr kumimoji="0" lang="en-US" altLang="ja-JP" sz="1100" dirty="0">
                <a:latin typeface="+mn-ea"/>
                <a:cs typeface="Times New Roman" panose="02020603050405020304" pitchFamily="18" charset="0"/>
              </a:rPr>
              <a:t>6</a:t>
            </a: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」</a:t>
            </a:r>
            <a:endParaRPr kumimoji="0" lang="en-US" altLang="ja-JP" sz="1100" dirty="0">
              <a:latin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dirty="0">
                <a:latin typeface="+mn-ea"/>
                <a:cs typeface="Times New Roman" panose="02020603050405020304" pitchFamily="18" charset="0"/>
              </a:rPr>
              <a:t>　　を入力する→「ＯＫ</a:t>
            </a:r>
            <a:r>
              <a:rPr kumimoji="0" lang="ja-JP" altLang="en-US" sz="1100" dirty="0" smtClean="0">
                <a:latin typeface="+mn-ea"/>
                <a:cs typeface="Times New Roman" panose="02020603050405020304" pitchFamily="18" charset="0"/>
              </a:rPr>
              <a:t>」</a:t>
            </a:r>
            <a:endParaRPr kumimoji="0" lang="ja-JP" altLang="en-US" sz="1100" dirty="0">
              <a:latin typeface="+mn-ea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253405" y="1259240"/>
            <a:ext cx="411622" cy="285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271821" y="1910860"/>
            <a:ext cx="605760" cy="501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4332194" y="4135744"/>
            <a:ext cx="649104" cy="19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884180" y="5381470"/>
            <a:ext cx="420745" cy="172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39169" y="7037662"/>
            <a:ext cx="649104" cy="19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592552" y="8282362"/>
            <a:ext cx="655347" cy="24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4482943" y="8416610"/>
            <a:ext cx="655347" cy="24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71821" y="7193989"/>
            <a:ext cx="655347" cy="24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155270" y="5706214"/>
            <a:ext cx="327674" cy="24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736253" y="6230522"/>
            <a:ext cx="699998" cy="1067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33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54752" y="97642"/>
            <a:ext cx="6577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④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画像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を挿入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する</a:t>
            </a:r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　　　　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286000" y="9566098"/>
            <a:ext cx="2314575" cy="527403"/>
          </a:xfrm>
        </p:spPr>
        <p:txBody>
          <a:bodyPr/>
          <a:lstStyle/>
          <a:p>
            <a:r>
              <a:rPr lang="en-US" altLang="ja-JP" dirty="0"/>
              <a:t>8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2687" y="355551"/>
            <a:ext cx="63391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４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の画像の後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ろ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クリック→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「写真や画像の挿入」ボタン→「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素材集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から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」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→写真の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自然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」</a:t>
            </a:r>
            <a:endParaRPr lang="en-US" altLang="ja-JP" sz="1100" kern="1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「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pic_b030.jpg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」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を選択→「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開く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」ボタン</a:t>
            </a:r>
            <a:endParaRPr lang="en-US" altLang="ja-JP" sz="1100" kern="1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完成後は画像上を右クリックして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から→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「属性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変更」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のダイアログ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から「幅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300</a:t>
            </a:r>
            <a:r>
              <a:rPr lang="ja-JP" altLang="ja-JP" sz="1100" kern="100" dirty="0" err="1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高さ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1</a:t>
            </a:r>
            <a:r>
              <a:rPr lang="en-US" altLang="ja-JP" sz="1100" kern="100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」にする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1100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058175" y="1137405"/>
            <a:ext cx="2231116" cy="2537741"/>
            <a:chOff x="527486" y="3833781"/>
            <a:chExt cx="2231116" cy="2537741"/>
          </a:xfrm>
          <a:solidFill>
            <a:srgbClr val="C00000"/>
          </a:solidFill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486" y="3833781"/>
              <a:ext cx="1789029" cy="253774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4" name="円/楕円 13"/>
            <p:cNvSpPr/>
            <p:nvPr/>
          </p:nvSpPr>
          <p:spPr>
            <a:xfrm>
              <a:off x="1237199" y="5725001"/>
              <a:ext cx="563026" cy="2471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532789" y="3923361"/>
              <a:ext cx="500588" cy="2471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195576" y="4337971"/>
              <a:ext cx="563026" cy="2471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198123" y="4763881"/>
            <a:ext cx="6577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⑤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文章を入力</a:t>
            </a:r>
            <a:r>
              <a:rPr lang="ja-JP" altLang="ja-JP" sz="1200" kern="100" dirty="0" smtClean="0">
                <a:latin typeface="+mn-ea"/>
                <a:cs typeface="Times New Roman" panose="02020603050405020304" pitchFamily="18" charset="0"/>
              </a:rPr>
              <a:t>する</a:t>
            </a:r>
            <a:r>
              <a:rPr lang="ja-JP" altLang="en-US" sz="12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 smtClean="0">
                <a:latin typeface="+mn-ea"/>
                <a:cs typeface="Times New Roman" panose="02020603050405020304" pitchFamily="18" charset="0"/>
              </a:rPr>
              <a:t>　　　　</a:t>
            </a:r>
            <a:endParaRPr lang="en-US" altLang="ja-JP" sz="1200" kern="1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7091" y="5115308"/>
            <a:ext cx="6339134" cy="68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５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番目の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「文章」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後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ろ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クリック→「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文章」を入力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文字の大きさとフォントを決める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「書式」の「フォント」→ダイアログで「サイズ：３」→「文字飾り：太字」→「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OK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」ボタン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251" y="5937242"/>
            <a:ext cx="1666875" cy="245745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6265" y="6290608"/>
            <a:ext cx="3020804" cy="317184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3" name="円/楕円 42"/>
          <p:cNvSpPr/>
          <p:nvPr/>
        </p:nvSpPr>
        <p:spPr>
          <a:xfrm>
            <a:off x="1382651" y="6155564"/>
            <a:ext cx="666750" cy="205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3535" y="1496121"/>
            <a:ext cx="3978715" cy="3103671"/>
          </a:xfrm>
          <a:prstGeom prst="rect">
            <a:avLst/>
          </a:prstGeom>
        </p:spPr>
      </p:pic>
      <p:sp>
        <p:nvSpPr>
          <p:cNvPr id="30" name="円/楕円 29"/>
          <p:cNvSpPr/>
          <p:nvPr/>
        </p:nvSpPr>
        <p:spPr>
          <a:xfrm>
            <a:off x="5321093" y="4396184"/>
            <a:ext cx="679657" cy="2036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645185" y="1808938"/>
            <a:ext cx="561540" cy="394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570279" y="1691563"/>
            <a:ext cx="539546" cy="1972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2870460" y="1954255"/>
            <a:ext cx="409200" cy="1299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058175" y="5924270"/>
            <a:ext cx="666750" cy="205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86657" y="7063256"/>
            <a:ext cx="666750" cy="205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819907" y="7565861"/>
            <a:ext cx="666750" cy="205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617542" y="9172437"/>
            <a:ext cx="666750" cy="205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940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7791</TotalTime>
  <Words>1088</Words>
  <Application>Microsoft Office PowerPoint</Application>
  <PresentationFormat>A4 210 x 297 mm</PresentationFormat>
  <Paragraphs>203</Paragraphs>
  <Slides>13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Office テーマ</vt:lpstr>
      <vt:lpstr>ビットマップ イメージ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中村行男</dc:creator>
  <cp:lastModifiedBy>user112</cp:lastModifiedBy>
  <cp:revision>319</cp:revision>
  <cp:lastPrinted>2018-10-02T19:29:21Z</cp:lastPrinted>
  <dcterms:created xsi:type="dcterms:W3CDTF">2017-01-27T18:43:30Z</dcterms:created>
  <dcterms:modified xsi:type="dcterms:W3CDTF">2018-10-03T01:39:34Z</dcterms:modified>
</cp:coreProperties>
</file>