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60" d="100"/>
          <a:sy n="60" d="100"/>
        </p:scale>
        <p:origin x="38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7D14828-1394-4E2D-969F-B7E4A465B742}" type="datetimeFigureOut">
              <a:rPr kumimoji="1" lang="ja-JP" altLang="en-US" smtClean="0"/>
              <a:t>2017/1/30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33B7715-03AE-4889-A828-119BAB6A3B00}" type="slidenum">
              <a:rPr kumimoji="1" lang="ja-JP" altLang="en-US" smtClean="0"/>
              <a:t>‹#›</a:t>
            </a:fld>
            <a:endParaRPr kumimoji="1" lang="ja-JP" altLang="en-US"/>
          </a:p>
        </p:txBody>
      </p:sp>
    </p:spTree>
    <p:extLst>
      <p:ext uri="{BB962C8B-B14F-4D97-AF65-F5344CB8AC3E}">
        <p14:creationId xmlns:p14="http://schemas.microsoft.com/office/powerpoint/2010/main" val="19700434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3B7715-03AE-4889-A828-119BAB6A3B00}" type="slidenum">
              <a:rPr kumimoji="1" lang="ja-JP" altLang="en-US" smtClean="0"/>
              <a:t>1</a:t>
            </a:fld>
            <a:endParaRPr kumimoji="1" lang="ja-JP" altLang="en-US"/>
          </a:p>
        </p:txBody>
      </p:sp>
    </p:spTree>
    <p:extLst>
      <p:ext uri="{BB962C8B-B14F-4D97-AF65-F5344CB8AC3E}">
        <p14:creationId xmlns:p14="http://schemas.microsoft.com/office/powerpoint/2010/main" val="544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DE1894-20E4-429A-9405-178871DD18EA}" type="datetime1">
              <a:rPr kumimoji="1" lang="ja-JP" altLang="en-US" smtClean="0"/>
              <a:t>2017/1/30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292690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6D6E8F-1D87-4D9C-ABC9-B6703B6E0D87}" type="datetime1">
              <a:rPr kumimoji="1" lang="ja-JP" altLang="en-US" smtClean="0"/>
              <a:t>2017/1/30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12154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62A8E69-BF0E-4E1A-8737-B3F870FF9A72}" type="datetime1">
              <a:rPr kumimoji="1" lang="ja-JP" altLang="en-US" smtClean="0"/>
              <a:t>2017/1/30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299769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78A64F-F0AF-4F01-9ED4-4A8C52D6FE48}" type="datetime1">
              <a:rPr kumimoji="1" lang="ja-JP" altLang="en-US" smtClean="0"/>
              <a:t>2017/1/30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118933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7A10FF-6A77-4EC4-B48E-45D33AA78474}" type="datetime1">
              <a:rPr kumimoji="1" lang="ja-JP" altLang="en-US" smtClean="0"/>
              <a:t>2017/1/30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143349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B4879F-B170-4366-8D61-2F8D22F81001}" type="datetime1">
              <a:rPr kumimoji="1" lang="ja-JP" altLang="en-US" smtClean="0"/>
              <a:t>2017/1/30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386330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5B1B466-A1A6-4509-95B8-6D66C8B8FBF9}" type="datetime1">
              <a:rPr kumimoji="1" lang="ja-JP" altLang="en-US" smtClean="0"/>
              <a:t>2017/1/30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362238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B3282A1-109F-4515-B6B5-54C3AA7F7856}" type="datetime1">
              <a:rPr kumimoji="1" lang="ja-JP" altLang="en-US" smtClean="0"/>
              <a:t>2017/1/30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40680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D93943-EC31-417C-84AC-2EC506FDDF3B}" type="datetime1">
              <a:rPr kumimoji="1" lang="ja-JP" altLang="en-US" smtClean="0"/>
              <a:t>2017/1/30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340808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BBEEC57-D518-45FE-9587-86DC8489D89A}" type="datetime1">
              <a:rPr kumimoji="1" lang="ja-JP" altLang="en-US" smtClean="0"/>
              <a:t>2017/1/30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31431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9398699-8D14-406B-8FE5-EEF04D9530EB}" type="datetime1">
              <a:rPr kumimoji="1" lang="ja-JP" altLang="en-US" smtClean="0"/>
              <a:t>2017/1/30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272420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1EC37-B879-41A5-9984-F8B824BAD407}" type="datetime1">
              <a:rPr kumimoji="1" lang="ja-JP" altLang="en-US" smtClean="0"/>
              <a:t>2017/1/30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A3879-1B21-4F1C-865B-BA093D8B6A3B}" type="slidenum">
              <a:rPr kumimoji="1" lang="ja-JP" altLang="en-US" smtClean="0"/>
              <a:t>‹#›</a:t>
            </a:fld>
            <a:endParaRPr kumimoji="1" lang="ja-JP" altLang="en-US"/>
          </a:p>
        </p:txBody>
      </p:sp>
    </p:spTree>
    <p:extLst>
      <p:ext uri="{BB962C8B-B14F-4D97-AF65-F5344CB8AC3E}">
        <p14:creationId xmlns:p14="http://schemas.microsoft.com/office/powerpoint/2010/main" val="2688288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hyperlink" Target="https://matome.naver.jp/odai/2138961863116172301/2138970822972439503" TargetMode="External"/><Relationship Id="rId2" Type="http://schemas.openxmlformats.org/officeDocument/2006/relationships/hyperlink" Target="https://matome.naver.jp/odai/2138961863116172301"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matome.naver.jp/odai/2138961863116172301/213897082307244160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20140" y="216020"/>
            <a:ext cx="9951720" cy="2123757"/>
          </a:xfrm>
        </p:spPr>
        <p:txBody>
          <a:bodyPr>
            <a:norm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インターネット</a:t>
            </a:r>
            <a:r>
              <a:rPr lang="ja-JP" altLang="en-US" dirty="0" smtClean="0">
                <a:latin typeface="HGS創英角ﾎﾟｯﾌﾟ体" panose="040B0A00000000000000" pitchFamily="50" charset="-128"/>
                <a:ea typeface="HGS創英角ﾎﾟｯﾌﾟ体" panose="040B0A00000000000000" pitchFamily="50" charset="-128"/>
              </a:rPr>
              <a:t>講座</a:t>
            </a:r>
            <a:r>
              <a:rPr lang="en-US" altLang="ja-JP" dirty="0" smtClean="0">
                <a:latin typeface="HGS創英角ﾎﾟｯﾌﾟ体" panose="040B0A00000000000000" pitchFamily="50" charset="-128"/>
                <a:ea typeface="HGS創英角ﾎﾟｯﾌﾟ体" panose="040B0A00000000000000" pitchFamily="50" charset="-128"/>
              </a:rPr>
              <a:t>(V1.0)</a:t>
            </a:r>
            <a:r>
              <a:rPr lang="ja-JP" altLang="en-US" sz="4400" dirty="0" smtClean="0">
                <a:latin typeface="HGS創英角ﾎﾟｯﾌﾟ体" panose="040B0A00000000000000" pitchFamily="50" charset="-128"/>
                <a:ea typeface="HGS創英角ﾎﾟｯﾌﾟ体" panose="040B0A00000000000000" pitchFamily="50" charset="-128"/>
              </a:rPr>
              <a:t>（</a:t>
            </a:r>
            <a:r>
              <a:rPr lang="ja-JP" altLang="en-US" sz="4400" dirty="0" smtClean="0">
                <a:solidFill>
                  <a:srgbClr val="007E39"/>
                </a:solidFill>
                <a:latin typeface="HGS創英角ﾎﾟｯﾌﾟ体" panose="040B0A00000000000000" pitchFamily="50" charset="-128"/>
                <a:ea typeface="HGS創英角ﾎﾟｯﾌﾟ体" panose="040B0A00000000000000" pitchFamily="50" charset="-128"/>
              </a:rPr>
              <a:t>２日間</a:t>
            </a:r>
            <a:r>
              <a:rPr lang="ja-JP" altLang="en-US" sz="4400" dirty="0" smtClean="0">
                <a:latin typeface="HGS創英角ﾎﾟｯﾌﾟ体" panose="040B0A00000000000000" pitchFamily="50" charset="-128"/>
                <a:ea typeface="HGS創英角ﾎﾟｯﾌﾟ体" panose="040B0A00000000000000" pitchFamily="50" charset="-128"/>
              </a:rPr>
              <a:t>）</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sp>
        <p:nvSpPr>
          <p:cNvPr id="3" name="サブタイトル 2"/>
          <p:cNvSpPr>
            <a:spLocks noGrp="1"/>
          </p:cNvSpPr>
          <p:nvPr>
            <p:ph type="subTitle" idx="1"/>
          </p:nvPr>
        </p:nvSpPr>
        <p:spPr>
          <a:xfrm>
            <a:off x="7711440" y="5250616"/>
            <a:ext cx="4206240" cy="1211143"/>
          </a:xfrm>
        </p:spPr>
        <p:txBody>
          <a:bodyPr>
            <a:normAutofit fontScale="92500" lnSpcReduction="10000"/>
          </a:bodyPr>
          <a:lstStyle/>
          <a:p>
            <a:r>
              <a:rPr lang="ja-JP" altLang="en-US" dirty="0" smtClean="0">
                <a:latin typeface="HGP創英角ﾎﾟｯﾌﾟ体" panose="040B0A00000000000000" pitchFamily="50" charset="-128"/>
                <a:ea typeface="HGP創英角ﾎﾟｯﾌﾟ体" panose="040B0A00000000000000" pitchFamily="50" charset="-128"/>
              </a:rPr>
              <a:t>枚方シルバー人材</a:t>
            </a:r>
            <a:endParaRPr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２０１７．１月　</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lang="ja-JP" altLang="en-US" dirty="0" smtClean="0">
                <a:latin typeface="HGP創英角ﾎﾟｯﾌﾟ体" panose="040B0A00000000000000" pitchFamily="50" charset="-128"/>
                <a:ea typeface="HGP創英角ﾎﾟｯﾌﾟ体" panose="040B0A00000000000000" pitchFamily="50" charset="-128"/>
              </a:rPr>
              <a:t>作成：　Ｋ．Ｓｈｉｇｅｔａｋｅ</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3"/>
          <a:stretch>
            <a:fillRect/>
          </a:stretch>
        </p:blipFill>
        <p:spPr>
          <a:xfrm>
            <a:off x="3311366" y="2892921"/>
            <a:ext cx="4140994" cy="3923863"/>
          </a:xfrm>
          <a:prstGeom prst="rect">
            <a:avLst/>
          </a:prstGeom>
        </p:spPr>
      </p:pic>
      <p:sp>
        <p:nvSpPr>
          <p:cNvPr id="5" name="スライド番号プレースホルダー 4"/>
          <p:cNvSpPr>
            <a:spLocks noGrp="1"/>
          </p:cNvSpPr>
          <p:nvPr>
            <p:ph type="sldNum" sz="quarter" idx="12"/>
          </p:nvPr>
        </p:nvSpPr>
        <p:spPr/>
        <p:txBody>
          <a:bodyPr/>
          <a:lstStyle/>
          <a:p>
            <a:fld id="{D47A3879-1B21-4F1C-865B-BA093D8B6A3B}" type="slidenum">
              <a:rPr kumimoji="1" lang="ja-JP" altLang="en-US" smtClean="0"/>
              <a:t>1</a:t>
            </a:fld>
            <a:endParaRPr kumimoji="1" lang="ja-JP" altLang="en-US"/>
          </a:p>
        </p:txBody>
      </p:sp>
    </p:spTree>
    <p:extLst>
      <p:ext uri="{BB962C8B-B14F-4D97-AF65-F5344CB8AC3E}">
        <p14:creationId xmlns:p14="http://schemas.microsoft.com/office/powerpoint/2010/main" val="8778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43000" y="545464"/>
            <a:ext cx="10515600" cy="5626735"/>
          </a:xfrm>
        </p:spPr>
        <p:txBody>
          <a:bodyPr>
            <a:normAutofit/>
          </a:bodyPr>
          <a:lstStyle/>
          <a:p>
            <a:pPr marL="0" indent="0">
              <a:buNone/>
            </a:pPr>
            <a:r>
              <a:rPr lang="ja-JP" altLang="en-US" sz="4400" dirty="0" smtClean="0">
                <a:latin typeface="HGS創英角ﾎﾟｯﾌﾟ体" panose="040B0A00000000000000" pitchFamily="50" charset="-128"/>
                <a:ea typeface="HGS創英角ﾎﾟｯﾌﾟ体" panose="040B0A00000000000000" pitchFamily="50" charset="-128"/>
              </a:rPr>
              <a:t>３．</a:t>
            </a:r>
            <a:r>
              <a:rPr lang="ja-JP" altLang="en-US" sz="4400" b="1" dirty="0">
                <a:latin typeface="HGP創英角ﾎﾟｯﾌﾟ体" panose="040B0A00000000000000" pitchFamily="50" charset="-128"/>
                <a:ea typeface="HGP創英角ﾎﾟｯﾌﾟ体" panose="040B0A00000000000000" pitchFamily="50" charset="-128"/>
              </a:rPr>
              <a:t>セキュリティーソフトを導入</a:t>
            </a:r>
            <a:r>
              <a:rPr lang="ja-JP" altLang="en-US" sz="4400" b="1" dirty="0" smtClean="0">
                <a:latin typeface="HGP創英角ﾎﾟｯﾌﾟ体" panose="040B0A00000000000000" pitchFamily="50" charset="-128"/>
                <a:ea typeface="HGP創英角ﾎﾟｯﾌﾟ体" panose="040B0A00000000000000" pitchFamily="50" charset="-128"/>
              </a:rPr>
              <a:t>する</a:t>
            </a:r>
            <a:endParaRPr lang="en-US" altLang="ja-JP" sz="4400" b="1"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コンピューターウイルス</a:t>
            </a:r>
            <a:r>
              <a:rPr lang="ja-JP" altLang="en-US" dirty="0">
                <a:latin typeface="HGP創英角ﾎﾟｯﾌﾟ体" panose="040B0A00000000000000" pitchFamily="50" charset="-128"/>
                <a:ea typeface="HGP創英角ﾎﾟｯﾌﾟ体" panose="040B0A00000000000000" pitchFamily="50" charset="-128"/>
              </a:rPr>
              <a:t>やフィッシング詐欺などの被害にあう</a:t>
            </a:r>
            <a:r>
              <a:rPr lang="ja-JP" altLang="en-US" dirty="0" smtClean="0">
                <a:latin typeface="HGP創英角ﾎﾟｯﾌﾟ体" panose="040B0A00000000000000" pitchFamily="50" charset="-128"/>
                <a:ea typeface="HGP創英角ﾎﾟｯﾌﾟ体" panose="040B0A00000000000000" pitchFamily="50" charset="-128"/>
              </a:rPr>
              <a:t>可</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能性</a:t>
            </a:r>
            <a:r>
              <a:rPr lang="ja-JP" altLang="en-US" dirty="0">
                <a:latin typeface="HGP創英角ﾎﾟｯﾌﾟ体" panose="040B0A00000000000000" pitchFamily="50" charset="-128"/>
                <a:ea typeface="HGP創英角ﾎﾟｯﾌﾟ体" panose="040B0A00000000000000" pitchFamily="50" charset="-128"/>
              </a:rPr>
              <a:t>も潜んで</a:t>
            </a:r>
            <a:r>
              <a:rPr lang="ja-JP" altLang="en-US" dirty="0" smtClean="0">
                <a:latin typeface="HGP創英角ﾎﾟｯﾌﾟ体" panose="040B0A00000000000000" pitchFamily="50" charset="-128"/>
                <a:ea typeface="HGP創英角ﾎﾟｯﾌﾟ体" panose="040B0A00000000000000" pitchFamily="50" charset="-128"/>
              </a:rPr>
              <a:t>いるので次の基本的な注意事項は必ず守って</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ください。</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S創英角ｺﾞｼｯｸUB" panose="020B0900000000000000" pitchFamily="50" charset="-128"/>
                <a:ea typeface="HGS創英角ｺﾞｼｯｸUB" panose="020B0900000000000000" pitchFamily="50" charset="-128"/>
              </a:rPr>
              <a:t>　　</a:t>
            </a:r>
            <a:r>
              <a:rPr lang="ja-JP" altLang="en-US" dirty="0" smtClean="0">
                <a:latin typeface="HG創英角ﾎﾟｯﾌﾟ体" panose="040B0A09000000000000" pitchFamily="49" charset="-128"/>
                <a:ea typeface="HG創英角ﾎﾟｯﾌﾟ体" panose="040B0A09000000000000" pitchFamily="49" charset="-128"/>
              </a:rPr>
              <a:t>１．</a:t>
            </a:r>
            <a:r>
              <a:rPr lang="ja-JP" altLang="en-US" b="1" dirty="0" smtClean="0">
                <a:latin typeface="HGP創英角ｺﾞｼｯｸUB" panose="020B0900000000000000" pitchFamily="50" charset="-128"/>
                <a:ea typeface="HGP創英角ｺﾞｼｯｸUB" panose="020B0900000000000000" pitchFamily="50" charset="-128"/>
              </a:rPr>
              <a:t>知らない</a:t>
            </a:r>
            <a:r>
              <a:rPr lang="ja-JP" altLang="en-US" b="1" dirty="0">
                <a:latin typeface="HGP創英角ｺﾞｼｯｸUB" panose="020B0900000000000000" pitchFamily="50" charset="-128"/>
                <a:ea typeface="HGP創英角ｺﾞｼｯｸUB" panose="020B0900000000000000" pitchFamily="50" charset="-128"/>
              </a:rPr>
              <a:t>相手からのメッセージに書かれている</a:t>
            </a:r>
            <a:r>
              <a:rPr lang="en-US" altLang="ja-JP" b="1" dirty="0">
                <a:latin typeface="HGP創英角ｺﾞｼｯｸUB" panose="020B0900000000000000" pitchFamily="50" charset="-128"/>
                <a:ea typeface="HGP創英角ｺﾞｼｯｸUB" panose="020B0900000000000000" pitchFamily="50" charset="-128"/>
              </a:rPr>
              <a:t>URL</a:t>
            </a:r>
            <a:r>
              <a:rPr lang="ja-JP" altLang="en-US" b="1" dirty="0" smtClean="0">
                <a:latin typeface="HGP創英角ｺﾞｼｯｸUB" panose="020B0900000000000000" pitchFamily="50" charset="-128"/>
                <a:ea typeface="HGP創英角ｺﾞｼｯｸUB" panose="020B0900000000000000" pitchFamily="50" charset="-128"/>
              </a:rPr>
              <a:t>は</a:t>
            </a:r>
            <a:endParaRPr lang="en-US" altLang="ja-JP" b="1"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b="1" dirty="0">
                <a:latin typeface="HGP創英角ｺﾞｼｯｸUB" panose="020B0900000000000000" pitchFamily="50" charset="-128"/>
                <a:ea typeface="HGP創英角ｺﾞｼｯｸUB" panose="020B0900000000000000" pitchFamily="50" charset="-128"/>
              </a:rPr>
              <a:t>　</a:t>
            </a:r>
            <a:r>
              <a:rPr lang="ja-JP" altLang="en-US" b="1" dirty="0" smtClean="0">
                <a:latin typeface="HGP創英角ｺﾞｼｯｸUB" panose="020B0900000000000000" pitchFamily="50" charset="-128"/>
                <a:ea typeface="HGP創英角ｺﾞｼｯｸUB" panose="020B0900000000000000" pitchFamily="50" charset="-128"/>
              </a:rPr>
              <a:t>　　　　　開かないこと</a:t>
            </a:r>
            <a:r>
              <a:rPr lang="ja-JP" altLang="en-US" b="1" dirty="0" smtClean="0"/>
              <a:t>。</a:t>
            </a:r>
            <a:endParaRPr lang="en-US" altLang="ja-JP" b="1" dirty="0" smtClean="0"/>
          </a:p>
          <a:p>
            <a:pPr marL="0" indent="0">
              <a:buNone/>
            </a:pPr>
            <a:r>
              <a:rPr lang="ja-JP" altLang="en-US" b="1" dirty="0">
                <a:latin typeface="HGS創英角ｺﾞｼｯｸUB" panose="020B0900000000000000" pitchFamily="50" charset="-128"/>
                <a:ea typeface="HGS創英角ｺﾞｼｯｸUB" panose="020B0900000000000000" pitchFamily="50" charset="-128"/>
              </a:rPr>
              <a:t>　</a:t>
            </a:r>
            <a:r>
              <a:rPr lang="ja-JP" altLang="en-US" b="1" dirty="0" smtClean="0">
                <a:latin typeface="HGS創英角ｺﾞｼｯｸUB" panose="020B0900000000000000" pitchFamily="50" charset="-128"/>
                <a:ea typeface="HGS創英角ｺﾞｼｯｸUB" panose="020B0900000000000000" pitchFamily="50" charset="-128"/>
              </a:rPr>
              <a:t>　</a:t>
            </a:r>
            <a:r>
              <a:rPr lang="ja-JP" altLang="en-US" b="1" dirty="0" smtClean="0">
                <a:latin typeface="HGP創英角ﾎﾟｯﾌﾟ体" panose="040B0A00000000000000" pitchFamily="50" charset="-128"/>
                <a:ea typeface="HGP創英角ﾎﾟｯﾌﾟ体" panose="040B0A00000000000000" pitchFamily="50" charset="-128"/>
              </a:rPr>
              <a:t>２．　相手</a:t>
            </a:r>
            <a:r>
              <a:rPr lang="ja-JP" altLang="en-US" dirty="0" smtClean="0">
                <a:latin typeface="HGP創英角ﾎﾟｯﾌﾟ体" panose="040B0A00000000000000" pitchFamily="50" charset="-128"/>
                <a:ea typeface="HGP創英角ﾎﾟｯﾌﾟ体" panose="040B0A00000000000000" pitchFamily="50" charset="-128"/>
              </a:rPr>
              <a:t>が</a:t>
            </a:r>
            <a:r>
              <a:rPr lang="ja-JP" altLang="en-US" dirty="0">
                <a:latin typeface="HGP創英角ﾎﾟｯﾌﾟ体" panose="040B0A00000000000000" pitchFamily="50" charset="-128"/>
                <a:ea typeface="HGP創英角ﾎﾟｯﾌﾟ体" panose="040B0A00000000000000" pitchFamily="50" charset="-128"/>
              </a:rPr>
              <a:t>知り合いだとしても、安易に記載されている</a:t>
            </a:r>
            <a:r>
              <a:rPr lang="en-US" altLang="ja-JP" dirty="0">
                <a:latin typeface="HGP創英角ﾎﾟｯﾌﾟ体" panose="040B0A00000000000000" pitchFamily="50" charset="-128"/>
                <a:ea typeface="HGP創英角ﾎﾟｯﾌﾟ体" panose="040B0A00000000000000" pitchFamily="50" charset="-128"/>
              </a:rPr>
              <a:t>URL</a:t>
            </a:r>
            <a:r>
              <a:rPr lang="ja-JP" altLang="en-US" dirty="0" smtClean="0">
                <a:latin typeface="HGP創英角ﾎﾟｯﾌﾟ体" panose="040B0A00000000000000" pitchFamily="50" charset="-128"/>
                <a:ea typeface="HGP創英角ﾎﾟｯﾌﾟ体" panose="040B0A00000000000000" pitchFamily="50" charset="-128"/>
              </a:rPr>
              <a:t>を</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開かないこと。</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３．　むやみやたらに海外のサイトは開かないこと。</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10</a:t>
            </a:fld>
            <a:endParaRPr kumimoji="1" lang="ja-JP" altLang="en-US"/>
          </a:p>
        </p:txBody>
      </p:sp>
    </p:spTree>
    <p:extLst>
      <p:ext uri="{BB962C8B-B14F-4D97-AF65-F5344CB8AC3E}">
        <p14:creationId xmlns:p14="http://schemas.microsoft.com/office/powerpoint/2010/main" val="128326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3920" y="365125"/>
            <a:ext cx="10469880" cy="4058444"/>
          </a:xfrm>
        </p:spPr>
        <p:txBody>
          <a:bodyPr>
            <a:normAutofit/>
          </a:bodyPr>
          <a:lstStyle/>
          <a:p>
            <a:r>
              <a:rPr lang="ja-JP" altLang="en-US" b="1" dirty="0" smtClean="0">
                <a:latin typeface="HGP創英角ﾎﾟｯﾌﾟ体" panose="040B0A00000000000000" pitchFamily="50" charset="-128"/>
                <a:ea typeface="HGP創英角ﾎﾟｯﾌﾟ体" panose="040B0A00000000000000" pitchFamily="50" charset="-128"/>
              </a:rPr>
              <a:t>４．プロバイダ</a:t>
            </a:r>
            <a:r>
              <a:rPr lang="ja-JP" altLang="en-US" b="1" dirty="0">
                <a:latin typeface="HGP創英角ﾎﾟｯﾌﾟ体" panose="040B0A00000000000000" pitchFamily="50" charset="-128"/>
                <a:ea typeface="HGP創英角ﾎﾟｯﾌﾟ体" panose="040B0A00000000000000" pitchFamily="50" charset="-128"/>
              </a:rPr>
              <a:t>の</a:t>
            </a:r>
            <a:r>
              <a:rPr lang="ja-JP" altLang="en-US" b="1" dirty="0" smtClean="0">
                <a:latin typeface="HGP創英角ﾎﾟｯﾌﾟ体" panose="040B0A00000000000000" pitchFamily="50" charset="-128"/>
                <a:ea typeface="HGP創英角ﾎﾟｯﾌﾟ体" panose="040B0A00000000000000" pitchFamily="50" charset="-128"/>
              </a:rPr>
              <a:t>契約</a:t>
            </a:r>
            <a:r>
              <a:rPr lang="en-US" altLang="ja-JP" b="1" dirty="0" smtClean="0">
                <a:latin typeface="HGP創英角ﾎﾟｯﾌﾟ体" panose="040B0A00000000000000" pitchFamily="50" charset="-128"/>
                <a:ea typeface="HGP創英角ﾎﾟｯﾌﾟ体" panose="040B0A00000000000000" pitchFamily="50" charset="-128"/>
              </a:rPr>
              <a:t/>
            </a:r>
            <a:br>
              <a:rPr lang="en-US" altLang="ja-JP" b="1" dirty="0" smtClean="0">
                <a:latin typeface="HGP創英角ﾎﾟｯﾌﾟ体" panose="040B0A00000000000000" pitchFamily="50" charset="-128"/>
                <a:ea typeface="HGP創英角ﾎﾟｯﾌﾟ体" panose="040B0A00000000000000" pitchFamily="50" charset="-128"/>
              </a:rPr>
            </a:br>
            <a:r>
              <a:rPr lang="ja-JP" altLang="en-US" b="1" dirty="0" smtClean="0">
                <a:latin typeface="HGP創英角ﾎﾟｯﾌﾟ体" panose="040B0A00000000000000" pitchFamily="50" charset="-128"/>
                <a:ea typeface="HGP創英角ﾎﾟｯﾌﾟ体" panose="040B0A00000000000000" pitchFamily="50" charset="-128"/>
              </a:rPr>
              <a:t>　　</a:t>
            </a:r>
            <a:r>
              <a:rPr lang="ja-JP" altLang="en-US" sz="2200" dirty="0" smtClean="0">
                <a:latin typeface="HGP創英角ﾎﾟｯﾌﾟ体" panose="040B0A00000000000000" pitchFamily="50" charset="-128"/>
                <a:ea typeface="HGP創英角ﾎﾟｯﾌﾟ体" panose="040B0A00000000000000" pitchFamily="50" charset="-128"/>
              </a:rPr>
              <a:t>初めて</a:t>
            </a:r>
            <a:r>
              <a:rPr lang="ja-JP" altLang="en-US" sz="2200" dirty="0">
                <a:latin typeface="HGP創英角ﾎﾟｯﾌﾟ体" panose="040B0A00000000000000" pitchFamily="50" charset="-128"/>
                <a:ea typeface="HGP創英角ﾎﾟｯﾌﾟ体" panose="040B0A00000000000000" pitchFamily="50" charset="-128"/>
              </a:rPr>
              <a:t>インターネットを利用する方向け契約方法には</a:t>
            </a:r>
            <a:r>
              <a:rPr lang="en-US" altLang="ja-JP" sz="2200" dirty="0">
                <a:latin typeface="HGP創英角ﾎﾟｯﾌﾟ体" panose="040B0A00000000000000" pitchFamily="50" charset="-128"/>
                <a:ea typeface="HGP創英角ﾎﾟｯﾌﾟ体" panose="040B0A00000000000000" pitchFamily="50" charset="-128"/>
              </a:rPr>
              <a:t>3</a:t>
            </a:r>
            <a:r>
              <a:rPr lang="ja-JP" altLang="en-US" sz="2200" dirty="0" err="1">
                <a:latin typeface="HGP創英角ﾎﾟｯﾌﾟ体" panose="040B0A00000000000000" pitchFamily="50" charset="-128"/>
                <a:ea typeface="HGP創英角ﾎﾟｯﾌﾟ体" panose="040B0A00000000000000" pitchFamily="50" charset="-128"/>
              </a:rPr>
              <a:t>つの</a:t>
            </a:r>
            <a:r>
              <a:rPr lang="ja-JP" altLang="en-US" sz="2200" dirty="0">
                <a:latin typeface="HGP創英角ﾎﾟｯﾌﾟ体" panose="040B0A00000000000000" pitchFamily="50" charset="-128"/>
                <a:ea typeface="HGP創英角ﾎﾟｯﾌﾟ体" panose="040B0A00000000000000" pitchFamily="50" charset="-128"/>
              </a:rPr>
              <a:t>選択肢があります。</a:t>
            </a:r>
            <a:r>
              <a:rPr lang="ja-JP" altLang="en-US" sz="2200" b="1" dirty="0">
                <a:latin typeface="HGP創英角ﾎﾟｯﾌﾟ体" panose="040B0A00000000000000" pitchFamily="50" charset="-128"/>
                <a:ea typeface="HGP創英角ﾎﾟｯﾌﾟ体" panose="040B0A00000000000000" pitchFamily="50" charset="-128"/>
              </a:rPr>
              <a:t/>
            </a:r>
            <a:br>
              <a:rPr lang="ja-JP" altLang="en-US" sz="2200" b="1" dirty="0">
                <a:latin typeface="HGP創英角ﾎﾟｯﾌﾟ体" panose="040B0A00000000000000" pitchFamily="50" charset="-128"/>
                <a:ea typeface="HGP創英角ﾎﾟｯﾌﾟ体" panose="040B0A00000000000000" pitchFamily="50" charset="-128"/>
              </a:rPr>
            </a:br>
            <a:r>
              <a:rPr lang="ja-JP" altLang="en-US" sz="2200" b="1" dirty="0" smtClean="0">
                <a:latin typeface="HGP創英角ﾎﾟｯﾌﾟ体" panose="040B0A00000000000000" pitchFamily="50" charset="-128"/>
                <a:ea typeface="HGP創英角ﾎﾟｯﾌﾟ体" panose="040B0A00000000000000" pitchFamily="50" charset="-128"/>
              </a:rPr>
              <a:t>　</a:t>
            </a:r>
            <a:r>
              <a:rPr lang="en-US" altLang="ja-JP" sz="2200" b="1" dirty="0" smtClean="0">
                <a:latin typeface="HGP創英角ﾎﾟｯﾌﾟ体" panose="040B0A00000000000000" pitchFamily="50" charset="-128"/>
                <a:ea typeface="HGP創英角ﾎﾟｯﾌﾟ体" panose="040B0A00000000000000" pitchFamily="50" charset="-128"/>
              </a:rPr>
              <a:t/>
            </a:r>
            <a:br>
              <a:rPr lang="en-US" altLang="ja-JP" sz="2200" b="1" dirty="0" smtClean="0">
                <a:latin typeface="HGP創英角ﾎﾟｯﾌﾟ体" panose="040B0A00000000000000" pitchFamily="50" charset="-128"/>
                <a:ea typeface="HGP創英角ﾎﾟｯﾌﾟ体" panose="040B0A00000000000000" pitchFamily="50" charset="-128"/>
              </a:rPr>
            </a:br>
            <a:r>
              <a:rPr lang="ja-JP" altLang="en-US" sz="2200" b="1" dirty="0" smtClean="0">
                <a:latin typeface="HGP創英角ﾎﾟｯﾌﾟ体" panose="040B0A00000000000000" pitchFamily="50" charset="-128"/>
                <a:ea typeface="HGP創英角ﾎﾟｯﾌﾟ体" panose="040B0A00000000000000" pitchFamily="50" charset="-128"/>
              </a:rPr>
              <a:t>　　　　１．回線</a:t>
            </a:r>
            <a:r>
              <a:rPr lang="ja-JP" altLang="en-US" sz="2200" b="1" dirty="0">
                <a:latin typeface="HGP創英角ﾎﾟｯﾌﾟ体" panose="040B0A00000000000000" pitchFamily="50" charset="-128"/>
                <a:ea typeface="HGP創英角ﾎﾟｯﾌﾟ体" panose="040B0A00000000000000" pitchFamily="50" charset="-128"/>
              </a:rPr>
              <a:t>業者から契約する</a:t>
            </a:r>
            <a:r>
              <a:rPr lang="ja-JP" altLang="en-US" sz="2200" b="1" dirty="0" smtClean="0">
                <a:latin typeface="HGP創英角ﾎﾟｯﾌﾟ体" panose="040B0A00000000000000" pitchFamily="50" charset="-128"/>
                <a:ea typeface="HGP創英角ﾎﾟｯﾌﾟ体" panose="040B0A00000000000000" pitchFamily="50" charset="-128"/>
              </a:rPr>
              <a:t>方法</a:t>
            </a:r>
            <a:r>
              <a:rPr lang="en-US" altLang="ja-JP" sz="2200" b="1" dirty="0" smtClean="0">
                <a:latin typeface="HGP創英角ﾎﾟｯﾌﾟ体" panose="040B0A00000000000000" pitchFamily="50" charset="-128"/>
                <a:ea typeface="HGP創英角ﾎﾟｯﾌﾟ体" panose="040B0A00000000000000" pitchFamily="50" charset="-128"/>
              </a:rPr>
              <a:t/>
            </a:r>
            <a:br>
              <a:rPr lang="en-US" altLang="ja-JP" sz="2200" b="1" dirty="0" smtClean="0">
                <a:latin typeface="HGP創英角ﾎﾟｯﾌﾟ体" panose="040B0A00000000000000" pitchFamily="50" charset="-128"/>
                <a:ea typeface="HGP創英角ﾎﾟｯﾌﾟ体" panose="040B0A00000000000000" pitchFamily="50" charset="-128"/>
              </a:rPr>
            </a:br>
            <a:r>
              <a:rPr lang="ja-JP" altLang="en-US" sz="2200" b="1" dirty="0">
                <a:latin typeface="HGP創英角ﾎﾟｯﾌﾟ体" panose="040B0A00000000000000" pitchFamily="50" charset="-128"/>
                <a:ea typeface="HGP創英角ﾎﾟｯﾌﾟ体" panose="040B0A00000000000000" pitchFamily="50" charset="-128"/>
              </a:rPr>
              <a:t>　</a:t>
            </a:r>
            <a:r>
              <a:rPr lang="ja-JP" altLang="en-US" sz="2200" b="1" dirty="0" smtClean="0">
                <a:latin typeface="HGP創英角ﾎﾟｯﾌﾟ体" panose="040B0A00000000000000" pitchFamily="50" charset="-128"/>
                <a:ea typeface="HGP創英角ﾎﾟｯﾌﾟ体" panose="040B0A00000000000000" pitchFamily="50" charset="-128"/>
              </a:rPr>
              <a:t>　　　　　　</a:t>
            </a:r>
            <a:r>
              <a:rPr lang="ja-JP" altLang="en-US" sz="1800" b="1" dirty="0" smtClean="0">
                <a:latin typeface="HGP創英角ﾎﾟｯﾌﾟ体" panose="040B0A00000000000000" pitchFamily="50" charset="-128"/>
                <a:ea typeface="HGP創英角ﾎﾟｯﾌﾟ体" panose="040B0A00000000000000" pitchFamily="50" charset="-128"/>
              </a:rPr>
              <a:t>回線</a:t>
            </a:r>
            <a:r>
              <a:rPr lang="ja-JP" altLang="en-US" sz="1800" b="1" dirty="0">
                <a:latin typeface="HGP創英角ﾎﾟｯﾌﾟ体" panose="040B0A00000000000000" pitchFamily="50" charset="-128"/>
                <a:ea typeface="HGP創英角ﾎﾟｯﾌﾟ体" panose="040B0A00000000000000" pitchFamily="50" charset="-128"/>
              </a:rPr>
              <a:t>業者（</a:t>
            </a:r>
            <a:r>
              <a:rPr lang="en-US" altLang="ja-JP" sz="1800" b="1" dirty="0">
                <a:latin typeface="HGP創英角ﾎﾟｯﾌﾟ体" panose="040B0A00000000000000" pitchFamily="50" charset="-128"/>
                <a:ea typeface="HGP創英角ﾎﾟｯﾌﾟ体" panose="040B0A00000000000000" pitchFamily="50" charset="-128"/>
              </a:rPr>
              <a:t>NTT</a:t>
            </a:r>
            <a:r>
              <a:rPr lang="ja-JP" altLang="en-US" sz="1800" b="1" dirty="0">
                <a:latin typeface="HGP創英角ﾎﾟｯﾌﾟ体" panose="040B0A00000000000000" pitchFamily="50" charset="-128"/>
                <a:ea typeface="HGP創英角ﾎﾟｯﾌﾟ体" panose="040B0A00000000000000" pitchFamily="50" charset="-128"/>
              </a:rPr>
              <a:t>東日本</a:t>
            </a:r>
            <a:r>
              <a:rPr lang="en-US" altLang="ja-JP" sz="1800" b="1" dirty="0">
                <a:latin typeface="HGP創英角ﾎﾟｯﾌﾟ体" panose="040B0A00000000000000" pitchFamily="50" charset="-128"/>
                <a:ea typeface="HGP創英角ﾎﾟｯﾌﾟ体" panose="040B0A00000000000000" pitchFamily="50" charset="-128"/>
              </a:rPr>
              <a:t>/</a:t>
            </a:r>
            <a:r>
              <a:rPr lang="ja-JP" altLang="en-US" sz="1800" b="1" dirty="0">
                <a:latin typeface="HGP創英角ﾎﾟｯﾌﾟ体" panose="040B0A00000000000000" pitchFamily="50" charset="-128"/>
                <a:ea typeface="HGP創英角ﾎﾟｯﾌﾟ体" panose="040B0A00000000000000" pitchFamily="50" charset="-128"/>
              </a:rPr>
              <a:t>西日本・</a:t>
            </a:r>
            <a:r>
              <a:rPr lang="en-US" altLang="ja-JP" sz="1800" b="1" dirty="0">
                <a:latin typeface="HGP創英角ﾎﾟｯﾌﾟ体" panose="040B0A00000000000000" pitchFamily="50" charset="-128"/>
                <a:ea typeface="HGP創英角ﾎﾟｯﾌﾟ体" panose="040B0A00000000000000" pitchFamily="50" charset="-128"/>
              </a:rPr>
              <a:t>KDDI</a:t>
            </a:r>
            <a:r>
              <a:rPr lang="ja-JP" altLang="en-US" sz="1800" b="1" dirty="0">
                <a:latin typeface="HGP創英角ﾎﾟｯﾌﾟ体" panose="040B0A00000000000000" pitchFamily="50" charset="-128"/>
                <a:ea typeface="HGP創英角ﾎﾟｯﾌﾟ体" panose="040B0A00000000000000" pitchFamily="50" charset="-128"/>
              </a:rPr>
              <a:t>等</a:t>
            </a:r>
            <a:r>
              <a:rPr lang="ja-JP" altLang="en-US" sz="1800" b="1" dirty="0" smtClean="0">
                <a:latin typeface="HGP創英角ﾎﾟｯﾌﾟ体" panose="040B0A00000000000000" pitchFamily="50" charset="-128"/>
                <a:ea typeface="HGP創英角ﾎﾟｯﾌﾟ体" panose="040B0A00000000000000" pitchFamily="50" charset="-128"/>
              </a:rPr>
              <a:t>）</a:t>
            </a:r>
            <a:r>
              <a:rPr lang="en-US" altLang="ja-JP" sz="1800" b="1" dirty="0">
                <a:latin typeface="HGP創英角ﾎﾟｯﾌﾟ体" panose="040B0A00000000000000" pitchFamily="50" charset="-128"/>
                <a:ea typeface="HGP創英角ﾎﾟｯﾌﾟ体" panose="040B0A00000000000000" pitchFamily="50" charset="-128"/>
              </a:rPr>
              <a:t/>
            </a:r>
            <a:br>
              <a:rPr lang="en-US" altLang="ja-JP" sz="1800" b="1" dirty="0">
                <a:latin typeface="HGP創英角ﾎﾟｯﾌﾟ体" panose="040B0A00000000000000" pitchFamily="50" charset="-128"/>
                <a:ea typeface="HGP創英角ﾎﾟｯﾌﾟ体" panose="040B0A00000000000000" pitchFamily="50" charset="-128"/>
              </a:rPr>
            </a:br>
            <a:r>
              <a:rPr lang="ja-JP" altLang="en-US" sz="2400" b="1" dirty="0" smtClean="0">
                <a:latin typeface="HGP創英角ﾎﾟｯﾌﾟ体" panose="040B0A00000000000000" pitchFamily="50" charset="-128"/>
                <a:ea typeface="HGP創英角ﾎﾟｯﾌﾟ体" panose="040B0A00000000000000" pitchFamily="50" charset="-128"/>
              </a:rPr>
              <a:t>　　　　２．</a:t>
            </a:r>
            <a:r>
              <a:rPr lang="ja-JP" altLang="en-US" sz="2200" b="1" dirty="0" smtClean="0">
                <a:latin typeface="HGP創英角ﾎﾟｯﾌﾟ体" panose="040B0A00000000000000" pitchFamily="50" charset="-128"/>
                <a:ea typeface="HGP創英角ﾎﾟｯﾌﾟ体" panose="040B0A00000000000000" pitchFamily="50" charset="-128"/>
              </a:rPr>
              <a:t>プロバイダ</a:t>
            </a:r>
            <a:r>
              <a:rPr lang="ja-JP" altLang="en-US" sz="2200" b="1" dirty="0">
                <a:latin typeface="HGP創英角ﾎﾟｯﾌﾟ体" panose="040B0A00000000000000" pitchFamily="50" charset="-128"/>
                <a:ea typeface="HGP創英角ﾎﾟｯﾌﾟ体" panose="040B0A00000000000000" pitchFamily="50" charset="-128"/>
              </a:rPr>
              <a:t>から契約する</a:t>
            </a:r>
            <a:r>
              <a:rPr lang="ja-JP" altLang="en-US" sz="2200" b="1" dirty="0" smtClean="0">
                <a:latin typeface="HGP創英角ﾎﾟｯﾌﾟ体" panose="040B0A00000000000000" pitchFamily="50" charset="-128"/>
                <a:ea typeface="HGP創英角ﾎﾟｯﾌﾟ体" panose="040B0A00000000000000" pitchFamily="50" charset="-128"/>
              </a:rPr>
              <a:t>方法</a:t>
            </a:r>
            <a:r>
              <a:rPr lang="en-US" altLang="ja-JP" sz="2200" b="1" dirty="0" smtClean="0">
                <a:latin typeface="HGP創英角ﾎﾟｯﾌﾟ体" panose="040B0A00000000000000" pitchFamily="50" charset="-128"/>
                <a:ea typeface="HGP創英角ﾎﾟｯﾌﾟ体" panose="040B0A00000000000000" pitchFamily="50" charset="-128"/>
              </a:rPr>
              <a:t/>
            </a:r>
            <a:br>
              <a:rPr lang="en-US" altLang="ja-JP" sz="2200" b="1" dirty="0" smtClean="0">
                <a:latin typeface="HGP創英角ﾎﾟｯﾌﾟ体" panose="040B0A00000000000000" pitchFamily="50" charset="-128"/>
                <a:ea typeface="HGP創英角ﾎﾟｯﾌﾟ体" panose="040B0A00000000000000" pitchFamily="50" charset="-128"/>
              </a:rPr>
            </a:br>
            <a:r>
              <a:rPr lang="ja-JP" altLang="en-US" sz="2200" b="1" dirty="0" smtClean="0">
                <a:latin typeface="HGP創英角ﾎﾟｯﾌﾟ体" panose="040B0A00000000000000" pitchFamily="50" charset="-128"/>
                <a:ea typeface="HGP創英角ﾎﾟｯﾌﾟ体" panose="040B0A00000000000000" pitchFamily="50" charset="-128"/>
              </a:rPr>
              <a:t>　　　　　　　</a:t>
            </a:r>
            <a:r>
              <a:rPr lang="ja-JP" altLang="en-US" sz="1800" dirty="0">
                <a:latin typeface="HGP創英角ﾎﾟｯﾌﾟ体" panose="040B0A00000000000000" pitchFamily="50" charset="-128"/>
                <a:ea typeface="HGP創英角ﾎﾟｯﾌﾟ体" panose="040B0A00000000000000" pitchFamily="50" charset="-128"/>
              </a:rPr>
              <a:t>購入したパソコンの付属ソフトからプロバイダに直接申し込む方法</a:t>
            </a:r>
            <a:r>
              <a:rPr lang="en-US" altLang="ja-JP" sz="1800" b="1" dirty="0">
                <a:latin typeface="HGP創英角ﾎﾟｯﾌﾟ体" panose="040B0A00000000000000" pitchFamily="50" charset="-128"/>
                <a:ea typeface="HGP創英角ﾎﾟｯﾌﾟ体" panose="040B0A00000000000000" pitchFamily="50" charset="-128"/>
              </a:rPr>
              <a:t/>
            </a:r>
            <a:br>
              <a:rPr lang="en-US" altLang="ja-JP" sz="1800" b="1" dirty="0">
                <a:latin typeface="HGP創英角ﾎﾟｯﾌﾟ体" panose="040B0A00000000000000" pitchFamily="50" charset="-128"/>
                <a:ea typeface="HGP創英角ﾎﾟｯﾌﾟ体" panose="040B0A00000000000000" pitchFamily="50" charset="-128"/>
              </a:rPr>
            </a:br>
            <a:r>
              <a:rPr lang="ja-JP" altLang="en-US" sz="2400" b="1" dirty="0" smtClean="0">
                <a:latin typeface="HGP創英角ﾎﾟｯﾌﾟ体" panose="040B0A00000000000000" pitchFamily="50" charset="-128"/>
                <a:ea typeface="HGP創英角ﾎﾟｯﾌﾟ体" panose="040B0A00000000000000" pitchFamily="50" charset="-128"/>
              </a:rPr>
              <a:t>　　　　３．</a:t>
            </a:r>
            <a:r>
              <a:rPr lang="ja-JP" altLang="en-US" sz="2200" b="1" dirty="0">
                <a:latin typeface="HGP創英角ﾎﾟｯﾌﾟ体" panose="040B0A00000000000000" pitchFamily="50" charset="-128"/>
                <a:ea typeface="HGP創英角ﾎﾟｯﾌﾟ体" panose="040B0A00000000000000" pitchFamily="50" charset="-128"/>
              </a:rPr>
              <a:t>家電量販店等の販売代理店で契約する</a:t>
            </a:r>
            <a:r>
              <a:rPr lang="ja-JP" altLang="en-US" sz="2200" b="1" dirty="0" smtClean="0">
                <a:latin typeface="HGP創英角ﾎﾟｯﾌﾟ体" panose="040B0A00000000000000" pitchFamily="50" charset="-128"/>
                <a:ea typeface="HGP創英角ﾎﾟｯﾌﾟ体" panose="040B0A00000000000000" pitchFamily="50" charset="-128"/>
              </a:rPr>
              <a:t>方法</a:t>
            </a:r>
            <a:r>
              <a:rPr lang="en-US" altLang="ja-JP" sz="2200" b="1" dirty="0" smtClean="0">
                <a:latin typeface="HGP創英角ﾎﾟｯﾌﾟ体" panose="040B0A00000000000000" pitchFamily="50" charset="-128"/>
                <a:ea typeface="HGP創英角ﾎﾟｯﾌﾟ体" panose="040B0A00000000000000" pitchFamily="50" charset="-128"/>
              </a:rPr>
              <a:t/>
            </a:r>
            <a:br>
              <a:rPr lang="en-US" altLang="ja-JP" sz="2200" b="1" dirty="0" smtClean="0">
                <a:latin typeface="HGP創英角ﾎﾟｯﾌﾟ体" panose="040B0A00000000000000" pitchFamily="50" charset="-128"/>
                <a:ea typeface="HGP創英角ﾎﾟｯﾌﾟ体" panose="040B0A00000000000000" pitchFamily="50" charset="-128"/>
              </a:rPr>
            </a:br>
            <a:r>
              <a:rPr lang="ja-JP" altLang="en-US" sz="2200" b="1" dirty="0">
                <a:latin typeface="HGP創英角ﾎﾟｯﾌﾟ体" panose="040B0A00000000000000" pitchFamily="50" charset="-128"/>
                <a:ea typeface="HGP創英角ﾎﾟｯﾌﾟ体" panose="040B0A00000000000000" pitchFamily="50" charset="-128"/>
              </a:rPr>
              <a:t>　</a:t>
            </a:r>
            <a:r>
              <a:rPr lang="ja-JP" altLang="en-US" sz="2200" b="1" dirty="0" smtClean="0">
                <a:latin typeface="HGP創英角ﾎﾟｯﾌﾟ体" panose="040B0A00000000000000" pitchFamily="50" charset="-128"/>
                <a:ea typeface="HGP創英角ﾎﾟｯﾌﾟ体" panose="040B0A00000000000000" pitchFamily="50" charset="-128"/>
              </a:rPr>
              <a:t>　　　　　　</a:t>
            </a:r>
            <a:r>
              <a:rPr lang="ja-JP" altLang="en-US" sz="1800" dirty="0">
                <a:latin typeface="HGP創英角ﾎﾟｯﾌﾟ体" panose="040B0A00000000000000" pitchFamily="50" charset="-128"/>
                <a:ea typeface="HGP創英角ﾎﾟｯﾌﾟ体" panose="040B0A00000000000000" pitchFamily="50" charset="-128"/>
              </a:rPr>
              <a:t>大手家電量販店はプロバイダ・回線業者の販売代理を</a:t>
            </a:r>
            <a:r>
              <a:rPr lang="ja-JP" altLang="en-US" sz="1800" dirty="0" smtClean="0">
                <a:latin typeface="HGP創英角ﾎﾟｯﾌﾟ体" panose="040B0A00000000000000" pitchFamily="50" charset="-128"/>
                <a:ea typeface="HGP創英角ﾎﾟｯﾌﾟ体" panose="040B0A00000000000000" pitchFamily="50" charset="-128"/>
              </a:rPr>
              <a:t>行っている。</a:t>
            </a:r>
            <a:endParaRPr kumimoji="1" lang="ja-JP" altLang="en-US" sz="1800" b="1" dirty="0">
              <a:latin typeface="HGP創英角ﾎﾟｯﾌﾟ体" panose="040B0A00000000000000" pitchFamily="50" charset="-128"/>
              <a:ea typeface="HGP創英角ﾎﾟｯﾌﾟ体" panose="040B0A00000000000000" pitchFamily="50" charset="-128"/>
            </a:endParaRPr>
          </a:p>
        </p:txBody>
      </p:sp>
      <p:pic>
        <p:nvPicPr>
          <p:cNvPr id="4" name="コンテンツ プレースホルダー 3"/>
          <p:cNvPicPr>
            <a:picLocks noGrp="1" noChangeAspect="1"/>
          </p:cNvPicPr>
          <p:nvPr>
            <p:ph idx="1"/>
          </p:nvPr>
        </p:nvPicPr>
        <p:blipFill>
          <a:blip r:embed="rId2"/>
          <a:stretch>
            <a:fillRect/>
          </a:stretch>
        </p:blipFill>
        <p:spPr>
          <a:xfrm>
            <a:off x="4282440" y="4423569"/>
            <a:ext cx="4576761" cy="2434431"/>
          </a:xfrm>
          <a:prstGeom prst="rect">
            <a:avLst/>
          </a:prstGeom>
        </p:spPr>
      </p:pic>
      <p:sp>
        <p:nvSpPr>
          <p:cNvPr id="3" name="スライド番号プレースホルダー 2"/>
          <p:cNvSpPr>
            <a:spLocks noGrp="1"/>
          </p:cNvSpPr>
          <p:nvPr>
            <p:ph type="sldNum" sz="quarter" idx="12"/>
          </p:nvPr>
        </p:nvSpPr>
        <p:spPr/>
        <p:txBody>
          <a:bodyPr/>
          <a:lstStyle/>
          <a:p>
            <a:fld id="{D47A3879-1B21-4F1C-865B-BA093D8B6A3B}" type="slidenum">
              <a:rPr kumimoji="1" lang="ja-JP" altLang="en-US" smtClean="0"/>
              <a:t>11</a:t>
            </a:fld>
            <a:endParaRPr kumimoji="1" lang="ja-JP" altLang="en-US"/>
          </a:p>
        </p:txBody>
      </p:sp>
    </p:spTree>
    <p:extLst>
      <p:ext uri="{BB962C8B-B14F-4D97-AF65-F5344CB8AC3E}">
        <p14:creationId xmlns:p14="http://schemas.microsoft.com/office/powerpoint/2010/main" val="177376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anose="040B0A00000000000000" pitchFamily="50" charset="-128"/>
                <a:ea typeface="HGP創英角ﾎﾟｯﾌﾟ体" panose="040B0A00000000000000" pitchFamily="50" charset="-128"/>
              </a:rPr>
              <a:t>５．インターネットの起動</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txBody>
          <a:bodyPr>
            <a:normAutofit fontScale="77500" lnSpcReduction="20000"/>
          </a:bodyPr>
          <a:lstStyle/>
          <a:p>
            <a:pPr marL="0" indent="0">
              <a:buNone/>
            </a:pPr>
            <a:endParaRPr kumimoji="1" lang="en-US" altLang="ja-JP" dirty="0" smtClean="0"/>
          </a:p>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　インターネットエキスプローラ（ＩＥ）</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パソコン購入時標準で装備されているＷｅｂブラウザ。</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p>
          <a:p>
            <a:pPr marL="0" indent="0">
              <a:buNone/>
            </a:pPr>
            <a:endParaRPr lang="en-US" altLang="ja-JP" dirty="0" smtClean="0"/>
          </a:p>
          <a:p>
            <a:pPr marL="0" indent="0">
              <a:buNone/>
            </a:pPr>
            <a:endParaRPr kumimoji="1" lang="en-US" altLang="ja-JP" dirty="0" smtClean="0"/>
          </a:p>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　ファイアフォ</a:t>
            </a:r>
            <a:r>
              <a:rPr lang="ja-JP" altLang="en-US" dirty="0" smtClean="0">
                <a:latin typeface="HGP創英角ﾎﾟｯﾌﾟ体" panose="040B0A00000000000000" pitchFamily="50" charset="-128"/>
                <a:ea typeface="HGP創英角ﾎﾟｯﾌﾟ体" panose="040B0A00000000000000" pitchFamily="50" charset="-128"/>
              </a:rPr>
              <a:t>ッ</a:t>
            </a:r>
            <a:r>
              <a:rPr kumimoji="1" lang="ja-JP" altLang="en-US" dirty="0" smtClean="0">
                <a:latin typeface="HGP創英角ﾎﾟｯﾌﾟ体" panose="040B0A00000000000000" pitchFamily="50" charset="-128"/>
                <a:ea typeface="HGP創英角ﾎﾟｯﾌﾟ体" panose="040B0A00000000000000" pitchFamily="50" charset="-128"/>
              </a:rPr>
              <a:t>クス（Ｆｉｒｅｆｏｘ）</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smtClean="0"/>
              <a:t>　　</a:t>
            </a:r>
            <a:r>
              <a:rPr lang="ja-JP" altLang="en-US" dirty="0" smtClean="0">
                <a:latin typeface="HGP創英角ﾎﾟｯﾌﾟ体" panose="040B0A00000000000000" pitchFamily="50" charset="-128"/>
                <a:ea typeface="HGP創英角ﾎﾟｯﾌﾟ体" panose="040B0A00000000000000" pitchFamily="50" charset="-128"/>
              </a:rPr>
              <a:t>Ｗｅｂ上から自由にダウンロードすることができる。</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smtClean="0"/>
              <a:t>　　</a:t>
            </a:r>
            <a:endParaRPr kumimoji="1" lang="en-US" altLang="ja-JP" dirty="0"/>
          </a:p>
          <a:p>
            <a:pPr marL="0" indent="0">
              <a:buNone/>
            </a:pPr>
            <a:endParaRPr kumimoji="1" lang="en-US" altLang="ja-JP" dirty="0" smtClean="0"/>
          </a:p>
          <a:p>
            <a:pPr marL="0" indent="0">
              <a:buNone/>
            </a:pPr>
            <a:endParaRPr lang="en-US" altLang="ja-JP" dirty="0"/>
          </a:p>
          <a:p>
            <a:pPr marL="0" indent="0">
              <a:buNone/>
            </a:pPr>
            <a:r>
              <a:rPr kumimoji="1" lang="ja-JP" altLang="en-US" dirty="0" smtClean="0"/>
              <a:t>　</a:t>
            </a:r>
            <a:endParaRPr kumimoji="1" lang="ja-JP" altLang="en-US" dirty="0"/>
          </a:p>
        </p:txBody>
      </p:sp>
      <p:pic>
        <p:nvPicPr>
          <p:cNvPr id="4" name="図 3"/>
          <p:cNvPicPr>
            <a:picLocks noChangeAspect="1"/>
          </p:cNvPicPr>
          <p:nvPr/>
        </p:nvPicPr>
        <p:blipFill>
          <a:blip r:embed="rId2"/>
          <a:stretch>
            <a:fillRect/>
          </a:stretch>
        </p:blipFill>
        <p:spPr>
          <a:xfrm>
            <a:off x="1474470" y="2981167"/>
            <a:ext cx="2404110" cy="965994"/>
          </a:xfrm>
          <a:prstGeom prst="rect">
            <a:avLst/>
          </a:prstGeom>
        </p:spPr>
      </p:pic>
      <p:pic>
        <p:nvPicPr>
          <p:cNvPr id="6" name="図 5"/>
          <p:cNvPicPr>
            <a:picLocks noChangeAspect="1"/>
          </p:cNvPicPr>
          <p:nvPr/>
        </p:nvPicPr>
        <p:blipFill>
          <a:blip r:embed="rId3"/>
          <a:stretch>
            <a:fillRect/>
          </a:stretch>
        </p:blipFill>
        <p:spPr>
          <a:xfrm>
            <a:off x="4667250" y="3019268"/>
            <a:ext cx="2495549" cy="472440"/>
          </a:xfrm>
          <a:prstGeom prst="rect">
            <a:avLst/>
          </a:prstGeom>
        </p:spPr>
      </p:pic>
      <p:pic>
        <p:nvPicPr>
          <p:cNvPr id="7" name="図 6"/>
          <p:cNvPicPr>
            <a:picLocks noChangeAspect="1"/>
          </p:cNvPicPr>
          <p:nvPr/>
        </p:nvPicPr>
        <p:blipFill>
          <a:blip r:embed="rId4"/>
          <a:stretch>
            <a:fillRect/>
          </a:stretch>
        </p:blipFill>
        <p:spPr>
          <a:xfrm>
            <a:off x="1545907" y="4904423"/>
            <a:ext cx="2352675" cy="876300"/>
          </a:xfrm>
          <a:prstGeom prst="rect">
            <a:avLst/>
          </a:prstGeom>
        </p:spPr>
      </p:pic>
      <p:sp>
        <p:nvSpPr>
          <p:cNvPr id="5" name="スライド番号プレースホルダー 4"/>
          <p:cNvSpPr>
            <a:spLocks noGrp="1"/>
          </p:cNvSpPr>
          <p:nvPr>
            <p:ph type="sldNum" sz="quarter" idx="12"/>
          </p:nvPr>
        </p:nvSpPr>
        <p:spPr/>
        <p:txBody>
          <a:bodyPr/>
          <a:lstStyle/>
          <a:p>
            <a:fld id="{D47A3879-1B21-4F1C-865B-BA093D8B6A3B}" type="slidenum">
              <a:rPr kumimoji="1" lang="ja-JP" altLang="en-US" smtClean="0"/>
              <a:t>12</a:t>
            </a:fld>
            <a:endParaRPr kumimoji="1" lang="ja-JP" altLang="en-US"/>
          </a:p>
        </p:txBody>
      </p:sp>
    </p:spTree>
    <p:extLst>
      <p:ext uri="{BB962C8B-B14F-4D97-AF65-F5344CB8AC3E}">
        <p14:creationId xmlns:p14="http://schemas.microsoft.com/office/powerpoint/2010/main" val="396149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６</a:t>
            </a:r>
            <a:r>
              <a:rPr kumimoji="1" lang="ja-JP" altLang="en-US" smtClean="0">
                <a:latin typeface="HGP創英角ﾎﾟｯﾌﾟ体" panose="040B0A00000000000000" pitchFamily="50" charset="-128"/>
                <a:ea typeface="HGP創英角ﾎﾟｯﾌﾟ体" panose="040B0A00000000000000" pitchFamily="50" charset="-128"/>
              </a:rPr>
              <a:t>．</a:t>
            </a:r>
            <a:r>
              <a:rPr kumimoji="1" lang="ja-JP" altLang="en-US" dirty="0" smtClean="0">
                <a:latin typeface="HGP創英角ﾎﾟｯﾌﾟ体" panose="040B0A00000000000000" pitchFamily="50" charset="-128"/>
                <a:ea typeface="HGP創英角ﾎﾟｯﾌﾟ体" panose="040B0A00000000000000" pitchFamily="50" charset="-128"/>
              </a:rPr>
              <a:t>インターネットの検索</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36320" y="1825625"/>
            <a:ext cx="10515600" cy="4351338"/>
          </a:xfrm>
        </p:spPr>
        <p:txBody>
          <a:bodyPr>
            <a:normAutofit lnSpcReduction="10000"/>
          </a:bodyPr>
          <a:lstStyle/>
          <a:p>
            <a:pPr marL="0" indent="0">
              <a:buNone/>
            </a:pPr>
            <a:r>
              <a:rPr lang="ja-JP" altLang="en-US" b="1" dirty="0" smtClean="0">
                <a:latin typeface="HGP創英角ﾎﾟｯﾌﾟ体" panose="040B0A00000000000000" pitchFamily="50" charset="-128"/>
                <a:ea typeface="HGP創英角ﾎﾟｯﾌﾟ体" panose="040B0A00000000000000" pitchFamily="50" charset="-128"/>
              </a:rPr>
              <a:t>１．言葉</a:t>
            </a:r>
            <a:r>
              <a:rPr lang="ja-JP" altLang="en-US" b="1" dirty="0">
                <a:latin typeface="HGP創英角ﾎﾟｯﾌﾟ体" panose="040B0A00000000000000" pitchFamily="50" charset="-128"/>
                <a:ea typeface="HGP創英角ﾎﾟｯﾌﾟ体" panose="040B0A00000000000000" pitchFamily="50" charset="-128"/>
              </a:rPr>
              <a:t>の意味を調べたい場合</a:t>
            </a:r>
          </a:p>
          <a:p>
            <a:pPr marL="0" indent="0">
              <a:buNone/>
            </a:pPr>
            <a:r>
              <a:rPr kumimoji="1" lang="ja-JP" altLang="en-US" dirty="0" smtClean="0"/>
              <a:t>　　</a:t>
            </a:r>
            <a:r>
              <a:rPr lang="ja-JP" altLang="en-US" sz="2400" dirty="0" smtClean="0">
                <a:latin typeface="HGP創英角ﾎﾟｯﾌﾟ体" panose="040B0A00000000000000" pitchFamily="50" charset="-128"/>
                <a:ea typeface="HGP創英角ﾎﾟｯﾌﾟ体" panose="040B0A00000000000000" pitchFamily="50" charset="-128"/>
              </a:rPr>
              <a:t>キーワード</a:t>
            </a:r>
            <a:r>
              <a:rPr lang="ja-JP" altLang="en-US" sz="2400" dirty="0">
                <a:latin typeface="HGP創英角ﾎﾟｯﾌﾟ体" panose="040B0A00000000000000" pitchFamily="50" charset="-128"/>
                <a:ea typeface="HGP創英角ﾎﾟｯﾌﾟ体" panose="040B0A00000000000000" pitchFamily="50" charset="-128"/>
              </a:rPr>
              <a:t>に「</a:t>
            </a:r>
            <a:r>
              <a:rPr lang="ja-JP" altLang="en-US" sz="2400" u="sng" dirty="0">
                <a:latin typeface="HGP創英角ﾎﾟｯﾌﾟ体" panose="040B0A00000000000000" pitchFamily="50" charset="-128"/>
                <a:ea typeface="HGP創英角ﾎﾟｯﾌﾟ体" panose="040B0A00000000000000" pitchFamily="50" charset="-128"/>
              </a:rPr>
              <a:t>とは</a:t>
            </a:r>
            <a:r>
              <a:rPr lang="ja-JP" altLang="en-US" sz="2400" dirty="0">
                <a:latin typeface="HGP創英角ﾎﾟｯﾌﾟ体" panose="040B0A00000000000000" pitchFamily="50" charset="-128"/>
                <a:ea typeface="HGP創英角ﾎﾟｯﾌﾟ体" panose="040B0A00000000000000" pitchFamily="50" charset="-128"/>
              </a:rPr>
              <a:t>」を付けて</a:t>
            </a:r>
            <a:r>
              <a:rPr lang="ja-JP" altLang="en-US" sz="2400" dirty="0" smtClean="0">
                <a:latin typeface="HGP創英角ﾎﾟｯﾌﾟ体" panose="040B0A00000000000000" pitchFamily="50" charset="-128"/>
                <a:ea typeface="HGP創英角ﾎﾟｯﾌﾟ体" panose="040B0A00000000000000" pitchFamily="50" charset="-128"/>
              </a:rPr>
              <a:t>検索</a:t>
            </a:r>
            <a:endParaRPr lang="en-US" altLang="ja-JP" sz="24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smtClean="0">
                <a:latin typeface="HGP創英角ﾎﾟｯﾌﾟ体" panose="040B0A00000000000000" pitchFamily="50" charset="-128"/>
                <a:ea typeface="HGP創英角ﾎﾟｯﾌﾟ体" panose="040B0A00000000000000" pitchFamily="50" charset="-128"/>
              </a:rPr>
              <a:t>２</a:t>
            </a:r>
            <a:r>
              <a:rPr lang="ja-JP" altLang="en-US" dirty="0">
                <a:latin typeface="HGP創英角ﾎﾟｯﾌﾟ体" panose="040B0A00000000000000" pitchFamily="50" charset="-128"/>
                <a:ea typeface="HGP創英角ﾎﾟｯﾌﾟ体" panose="040B0A00000000000000" pitchFamily="50" charset="-128"/>
              </a:rPr>
              <a:t>．</a:t>
            </a:r>
            <a:r>
              <a:rPr lang="ja-JP" altLang="en-US" dirty="0" smtClean="0">
                <a:latin typeface="HGP創英角ﾎﾟｯﾌﾟ体" panose="040B0A00000000000000" pitchFamily="50" charset="-128"/>
                <a:ea typeface="HGP創英角ﾎﾟｯﾌﾟ体" panose="040B0A00000000000000" pitchFamily="50" charset="-128"/>
              </a:rPr>
              <a:t>ｇｏｏｇｌｅマップの使い方</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a:t>
            </a:r>
            <a:r>
              <a:rPr kumimoji="1" lang="ja-JP" altLang="en-US" dirty="0" smtClean="0">
                <a:latin typeface="HGP創英角ﾎﾟｯﾌﾟ体" panose="040B0A00000000000000" pitchFamily="50" charset="-128"/>
                <a:ea typeface="HGP創英角ﾎﾟｯﾌﾟ体" panose="040B0A00000000000000" pitchFamily="50" charset="-128"/>
              </a:rPr>
              <a:t>　</a:t>
            </a:r>
            <a:r>
              <a:rPr lang="ja-JP" altLang="en-US" sz="2400" dirty="0">
                <a:latin typeface="HGP創英角ﾎﾟｯﾌﾟ体" panose="040B0A00000000000000" pitchFamily="50" charset="-128"/>
                <a:ea typeface="HGP創英角ﾎﾟｯﾌﾟ体" panose="040B0A00000000000000" pitchFamily="50" charset="-128"/>
              </a:rPr>
              <a:t>インターネットエクスプローラーなどのブラウザーから世界中の地図</a:t>
            </a:r>
            <a:r>
              <a:rPr lang="ja-JP" altLang="en-US" sz="2400" dirty="0" smtClean="0">
                <a:latin typeface="HGP創英角ﾎﾟｯﾌﾟ体" panose="040B0A00000000000000" pitchFamily="50" charset="-128"/>
                <a:ea typeface="HGP創英角ﾎﾟｯﾌﾟ体" panose="040B0A00000000000000" pitchFamily="50" charset="-128"/>
              </a:rPr>
              <a:t>を閲覧出</a:t>
            </a:r>
            <a:endParaRPr lang="en-US" altLang="ja-JP" sz="24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smtClean="0">
                <a:latin typeface="HGP創英角ﾎﾟｯﾌﾟ体" panose="040B0A00000000000000" pitchFamily="50" charset="-128"/>
                <a:ea typeface="HGP創英角ﾎﾟｯﾌﾟ体" panose="040B0A00000000000000" pitchFamily="50" charset="-128"/>
              </a:rPr>
              <a:t>　 来る</a:t>
            </a:r>
            <a:r>
              <a:rPr lang="ja-JP" altLang="en-US" sz="2400" dirty="0">
                <a:latin typeface="HGP創英角ﾎﾟｯﾌﾟ体" panose="040B0A00000000000000" pitchFamily="50" charset="-128"/>
                <a:ea typeface="HGP創英角ﾎﾟｯﾌﾟ体" panose="040B0A00000000000000" pitchFamily="50" charset="-128"/>
              </a:rPr>
              <a:t>サービスです</a:t>
            </a:r>
            <a:r>
              <a:rPr lang="ja-JP" altLang="en-US" sz="2400" dirty="0" smtClean="0">
                <a:latin typeface="HGP創英角ﾎﾟｯﾌﾟ体" panose="040B0A00000000000000" pitchFamily="50" charset="-128"/>
                <a:ea typeface="HGP創英角ﾎﾟｯﾌﾟ体" panose="040B0A00000000000000" pitchFamily="50" charset="-128"/>
              </a:rPr>
              <a:t>。</a:t>
            </a:r>
            <a:endParaRPr lang="en-US" altLang="ja-JP" sz="2400"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en-US" altLang="ja-JP" dirty="0" smtClean="0">
                <a:latin typeface="HGP創英角ﾎﾟｯﾌﾟ体" panose="040B0A00000000000000" pitchFamily="50" charset="-128"/>
                <a:ea typeface="HGP創英角ﾎﾟｯﾌﾟ体" panose="040B0A00000000000000" pitchFamily="50" charset="-128"/>
              </a:rPr>
              <a:t>3. </a:t>
            </a:r>
            <a:r>
              <a:rPr kumimoji="1" lang="ja-JP" altLang="en-US" dirty="0" smtClean="0">
                <a:latin typeface="HGP創英角ﾎﾟｯﾌﾟ体" panose="040B0A00000000000000" pitchFamily="50" charset="-128"/>
                <a:ea typeface="HGP創英角ﾎﾟｯﾌﾟ体" panose="040B0A00000000000000" pitchFamily="50" charset="-128"/>
              </a:rPr>
              <a:t>天気情報</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smtClean="0">
                <a:latin typeface="HGP創英角ﾎﾟｯﾌﾟ体" panose="040B0A00000000000000" pitchFamily="50" charset="-128"/>
                <a:ea typeface="HGP創英角ﾎﾟｯﾌﾟ体" panose="040B0A00000000000000" pitchFamily="50" charset="-128"/>
              </a:rPr>
              <a:t>　　全国</a:t>
            </a:r>
            <a:r>
              <a:rPr lang="ja-JP" altLang="en-US" sz="2400" dirty="0">
                <a:latin typeface="HGP創英角ﾎﾟｯﾌﾟ体" panose="040B0A00000000000000" pitchFamily="50" charset="-128"/>
                <a:ea typeface="HGP創英角ﾎﾟｯﾌﾟ体" panose="040B0A00000000000000" pitchFamily="50" charset="-128"/>
              </a:rPr>
              <a:t>の天気情報、雲の動きがわかる。関西</a:t>
            </a:r>
            <a:r>
              <a:rPr lang="ja-JP" altLang="en-US" sz="2400" dirty="0" smtClean="0">
                <a:latin typeface="HGP創英角ﾎﾟｯﾌﾟ体" panose="040B0A00000000000000" pitchFamily="50" charset="-128"/>
                <a:ea typeface="HGP創英角ﾎﾟｯﾌﾟ体" panose="040B0A00000000000000" pitchFamily="50" charset="-128"/>
              </a:rPr>
              <a:t>地方は</a:t>
            </a:r>
            <a:r>
              <a:rPr lang="ja-JP" altLang="en-US" sz="2400" dirty="0">
                <a:latin typeface="HGP創英角ﾎﾟｯﾌﾟ体" panose="040B0A00000000000000" pitchFamily="50" charset="-128"/>
                <a:ea typeface="HGP創英角ﾎﾟｯﾌﾟ体" panose="040B0A00000000000000" pitchFamily="50" charset="-128"/>
              </a:rPr>
              <a:t>もっとくわしい情報もある</a:t>
            </a:r>
            <a:r>
              <a:rPr lang="ja-JP" altLang="en-US" sz="2400" dirty="0"/>
              <a:t>。</a:t>
            </a:r>
            <a:endParaRPr kumimoji="1" lang="en-US" altLang="ja-JP" sz="2400"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４．ニュース</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最新の情報がわかる。</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D47A3879-1B21-4F1C-865B-BA093D8B6A3B}" type="slidenum">
              <a:rPr kumimoji="1" lang="ja-JP" altLang="en-US" smtClean="0"/>
              <a:t>13</a:t>
            </a:fld>
            <a:endParaRPr kumimoji="1" lang="ja-JP" altLang="en-US"/>
          </a:p>
        </p:txBody>
      </p:sp>
    </p:spTree>
    <p:extLst>
      <p:ext uri="{BB962C8B-B14F-4D97-AF65-F5344CB8AC3E}">
        <p14:creationId xmlns:p14="http://schemas.microsoft.com/office/powerpoint/2010/main" val="415277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80766" y="450776"/>
            <a:ext cx="10515600" cy="6163325"/>
          </a:xfrm>
        </p:spPr>
        <p:txBody>
          <a:bodyPr>
            <a:normAutofit/>
          </a:bodyPr>
          <a:lstStyle/>
          <a:p>
            <a:pPr marL="0" indent="0">
              <a:buNone/>
            </a:pPr>
            <a:r>
              <a:rPr lang="ja-JP" altLang="en-US" dirty="0"/>
              <a:t>　</a:t>
            </a:r>
            <a:r>
              <a:rPr lang="ja-JP" altLang="en-US" dirty="0" smtClean="0"/>
              <a:t>　　　　　</a:t>
            </a:r>
            <a:r>
              <a:rPr lang="ja-JP" altLang="en-US" sz="3200" dirty="0" smtClean="0">
                <a:latin typeface="HGP創英角ﾎﾟｯﾌﾟ体" panose="040B0A00000000000000" pitchFamily="50" charset="-128"/>
                <a:ea typeface="HGP創英角ﾎﾟｯﾌﾟ体" panose="040B0A00000000000000" pitchFamily="50" charset="-128"/>
              </a:rPr>
              <a:t>　</a:t>
            </a:r>
            <a:r>
              <a:rPr kumimoji="1" lang="ja-JP" altLang="en-US" sz="5400" u="dbl" dirty="0" smtClean="0">
                <a:latin typeface="HGP創英角ﾎﾟｯﾌﾟ体" panose="040B0A00000000000000" pitchFamily="50" charset="-128"/>
                <a:ea typeface="HGP創英角ﾎﾟｯﾌﾟ体" panose="040B0A00000000000000" pitchFamily="50" charset="-128"/>
              </a:rPr>
              <a:t>コンピュータネットワーク</a:t>
            </a:r>
            <a:endParaRPr kumimoji="1" lang="ja-JP" altLang="en-US" sz="5400" u="dbl" dirty="0"/>
          </a:p>
        </p:txBody>
      </p:sp>
      <p:sp>
        <p:nvSpPr>
          <p:cNvPr id="4" name="テキスト ボックス 3"/>
          <p:cNvSpPr txBox="1"/>
          <p:nvPr/>
        </p:nvSpPr>
        <p:spPr>
          <a:xfrm>
            <a:off x="1664970" y="1390430"/>
            <a:ext cx="9475470" cy="461665"/>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コンピュータネットワークには、規模に応じて次のようなものがあります。</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1664970" y="2137356"/>
            <a:ext cx="9475470" cy="461665"/>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１．　ＬＡＮ</a:t>
            </a:r>
            <a:r>
              <a:rPr lang="en-US" altLang="ja-JP" sz="2400" b="1" dirty="0">
                <a:latin typeface="ＭＳ Ｐゴシック" panose="020B0600070205080204" pitchFamily="50" charset="-128"/>
                <a:ea typeface="ＭＳ Ｐゴシック" panose="020B0600070205080204" pitchFamily="50" charset="-128"/>
              </a:rPr>
              <a:t> </a:t>
            </a:r>
            <a:r>
              <a:rPr lang="en-US" altLang="ja-JP" sz="2400" b="1" dirty="0" smtClean="0">
                <a:latin typeface="ＭＳ Ｐゴシック" panose="020B0600070205080204" pitchFamily="50" charset="-128"/>
                <a:ea typeface="ＭＳ Ｐゴシック" panose="020B0600070205080204" pitchFamily="50" charset="-128"/>
              </a:rPr>
              <a:t> (Local Area Network</a:t>
            </a:r>
            <a:r>
              <a:rPr lang="ja-JP" altLang="en-US" sz="2400" b="1" dirty="0" smtClean="0">
                <a:latin typeface="ＭＳ Ｐゴシック" panose="020B0600070205080204" pitchFamily="50" charset="-128"/>
                <a:ea typeface="ＭＳ Ｐゴシック" panose="020B0600070205080204" pitchFamily="50" charset="-128"/>
              </a:rPr>
              <a:t>の略</a:t>
            </a:r>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smtClean="0">
                <a:latin typeface="ＭＳ Ｐゴシック" panose="020B0600070205080204" pitchFamily="50" charset="-128"/>
                <a:ea typeface="ＭＳ Ｐゴシック" panose="020B0600070205080204" pitchFamily="50" charset="-128"/>
              </a:rPr>
              <a:t>　ランと読みます。</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664970" y="3419791"/>
            <a:ext cx="9475470" cy="461665"/>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２．　ＷＡＮ　</a:t>
            </a:r>
            <a:r>
              <a:rPr lang="en-US" altLang="ja-JP" sz="2400" b="1" dirty="0" smtClean="0">
                <a:latin typeface="ＭＳ Ｐゴシック" panose="020B0600070205080204" pitchFamily="50" charset="-128"/>
              </a:rPr>
              <a:t>(</a:t>
            </a:r>
            <a:r>
              <a:rPr lang="ja-JP" altLang="en-US" sz="2400" b="1" dirty="0" smtClean="0">
                <a:latin typeface="ＭＳ Ｐゴシック" panose="020B0600070205080204" pitchFamily="50" charset="-128"/>
              </a:rPr>
              <a:t>Ｗｉｄ</a:t>
            </a:r>
            <a:r>
              <a:rPr lang="ja-JP" altLang="en-US" sz="2400" b="1" dirty="0">
                <a:latin typeface="ＭＳ Ｐゴシック" panose="020B0600070205080204" pitchFamily="50" charset="-128"/>
              </a:rPr>
              <a:t>ｅ</a:t>
            </a:r>
            <a:r>
              <a:rPr lang="en-US" altLang="ja-JP" sz="2400" b="1" dirty="0" smtClean="0">
                <a:latin typeface="ＭＳ Ｐゴシック" panose="020B0600070205080204" pitchFamily="50" charset="-128"/>
              </a:rPr>
              <a:t> </a:t>
            </a:r>
            <a:r>
              <a:rPr lang="en-US" altLang="ja-JP" sz="2400" b="1" dirty="0">
                <a:latin typeface="ＭＳ Ｐゴシック" panose="020B0600070205080204" pitchFamily="50" charset="-128"/>
              </a:rPr>
              <a:t>Area Network</a:t>
            </a:r>
            <a:r>
              <a:rPr lang="ja-JP" altLang="en-US" sz="2400" b="1" dirty="0">
                <a:latin typeface="ＭＳ Ｐゴシック" panose="020B0600070205080204" pitchFamily="50" charset="-128"/>
              </a:rPr>
              <a:t>の略</a:t>
            </a:r>
            <a:r>
              <a:rPr lang="en-US" altLang="ja-JP" sz="2400" b="1" dirty="0" smtClean="0">
                <a:latin typeface="ＭＳ Ｐゴシック" panose="020B0600070205080204" pitchFamily="50" charset="-128"/>
              </a:rPr>
              <a:t>)</a:t>
            </a:r>
            <a:r>
              <a:rPr lang="ja-JP" altLang="en-US" sz="2400" b="1" dirty="0" smtClean="0">
                <a:latin typeface="ＭＳ Ｐゴシック" panose="020B0600070205080204" pitchFamily="50" charset="-128"/>
              </a:rPr>
              <a:t>　ワンと読みます。</a:t>
            </a:r>
            <a:endParaRPr lang="ja-JP" altLang="en-US" sz="2400" b="1" dirty="0">
              <a:latin typeface="ＭＳ Ｐゴシック" panose="020B0600070205080204" pitchFamily="50" charset="-128"/>
            </a:endParaRPr>
          </a:p>
        </p:txBody>
      </p:sp>
      <p:sp>
        <p:nvSpPr>
          <p:cNvPr id="7" name="テキスト ボックス 6"/>
          <p:cNvSpPr txBox="1"/>
          <p:nvPr/>
        </p:nvSpPr>
        <p:spPr>
          <a:xfrm>
            <a:off x="1664970" y="4436796"/>
            <a:ext cx="6473190" cy="461665"/>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３．　インターネット</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8" name="図 7"/>
          <p:cNvPicPr>
            <a:picLocks noChangeAspect="1"/>
          </p:cNvPicPr>
          <p:nvPr/>
        </p:nvPicPr>
        <p:blipFill>
          <a:blip r:embed="rId2"/>
          <a:stretch>
            <a:fillRect/>
          </a:stretch>
        </p:blipFill>
        <p:spPr>
          <a:xfrm>
            <a:off x="8915400" y="1899892"/>
            <a:ext cx="2152651" cy="1537074"/>
          </a:xfrm>
          <a:prstGeom prst="rect">
            <a:avLst/>
          </a:prstGeom>
        </p:spPr>
      </p:pic>
      <p:pic>
        <p:nvPicPr>
          <p:cNvPr id="9" name="図 8"/>
          <p:cNvPicPr>
            <a:picLocks noChangeAspect="1"/>
          </p:cNvPicPr>
          <p:nvPr/>
        </p:nvPicPr>
        <p:blipFill>
          <a:blip r:embed="rId3"/>
          <a:stretch>
            <a:fillRect/>
          </a:stretch>
        </p:blipFill>
        <p:spPr>
          <a:xfrm>
            <a:off x="9064305" y="3532439"/>
            <a:ext cx="2332061" cy="1893001"/>
          </a:xfrm>
          <a:prstGeom prst="rect">
            <a:avLst/>
          </a:prstGeom>
        </p:spPr>
      </p:pic>
      <p:pic>
        <p:nvPicPr>
          <p:cNvPr id="10" name="図 9"/>
          <p:cNvPicPr>
            <a:picLocks noChangeAspect="1"/>
          </p:cNvPicPr>
          <p:nvPr/>
        </p:nvPicPr>
        <p:blipFill>
          <a:blip r:embed="rId4"/>
          <a:stretch>
            <a:fillRect/>
          </a:stretch>
        </p:blipFill>
        <p:spPr>
          <a:xfrm>
            <a:off x="7005260" y="4732913"/>
            <a:ext cx="2265799" cy="1976661"/>
          </a:xfrm>
          <a:prstGeom prst="rect">
            <a:avLst/>
          </a:prstGeom>
        </p:spPr>
      </p:pic>
      <p:sp>
        <p:nvSpPr>
          <p:cNvPr id="11" name="テキスト ボックス 10"/>
          <p:cNvSpPr txBox="1"/>
          <p:nvPr/>
        </p:nvSpPr>
        <p:spPr>
          <a:xfrm>
            <a:off x="2234327" y="2643254"/>
            <a:ext cx="5608320" cy="707886"/>
          </a:xfrm>
          <a:prstGeom prst="rect">
            <a:avLst/>
          </a:prstGeom>
          <a:noFill/>
        </p:spPr>
        <p:txBody>
          <a:bodyPr wrap="square" rtlCol="0">
            <a:spAutoFit/>
          </a:bodyPr>
          <a:lstStyle/>
          <a:p>
            <a:r>
              <a:rPr kumimoji="1" lang="ja-JP" altLang="en-US" sz="2000" b="1" dirty="0" smtClean="0">
                <a:latin typeface="ＭＳ Ｐゴシック" panose="020B0600070205080204" pitchFamily="50" charset="-128"/>
                <a:ea typeface="ＭＳ Ｐゴシック" panose="020B0600070205080204" pitchFamily="50" charset="-128"/>
              </a:rPr>
              <a:t>比較的狭い空間にある機器どうしを繋ぐ。主に、</a:t>
            </a:r>
            <a:endParaRPr kumimoji="1" lang="en-US" altLang="ja-JP" sz="2000" b="1" dirty="0" smtClean="0">
              <a:latin typeface="ＭＳ Ｐゴシック" panose="020B0600070205080204" pitchFamily="50" charset="-128"/>
              <a:ea typeface="ＭＳ Ｐゴシック" panose="020B0600070205080204" pitchFamily="50" charset="-128"/>
            </a:endParaRPr>
          </a:p>
          <a:p>
            <a:r>
              <a:rPr kumimoji="1" lang="ja-JP" altLang="en-US" sz="2000" b="1" dirty="0" smtClean="0">
                <a:latin typeface="ＭＳ Ｐゴシック" panose="020B0600070205080204" pitchFamily="50" charset="-128"/>
                <a:ea typeface="ＭＳ Ｐゴシック" panose="020B0600070205080204" pitchFamily="50" charset="-128"/>
              </a:rPr>
              <a:t>ＬＡＮケーブル、無線ＬＡＮを使用</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234327" y="3933380"/>
            <a:ext cx="6913006" cy="400110"/>
          </a:xfrm>
          <a:prstGeom prst="rect">
            <a:avLst/>
          </a:prstGeom>
          <a:noFill/>
        </p:spPr>
        <p:txBody>
          <a:bodyPr wrap="square" rtlCol="0">
            <a:spAutoFit/>
          </a:bodyPr>
          <a:lstStyle/>
          <a:p>
            <a:r>
              <a:rPr lang="ja-JP" altLang="en-US" sz="2000" b="1" dirty="0" smtClean="0">
                <a:latin typeface="ＭＳ Ｐゴシック" panose="020B0600070205080204" pitchFamily="50" charset="-128"/>
                <a:ea typeface="ＭＳ Ｐゴシック" panose="020B0600070205080204" pitchFamily="50" charset="-128"/>
              </a:rPr>
              <a:t>会社の支店間など、地理的に離れた場所の機器どうしを繋ぐ</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2234327" y="4957954"/>
            <a:ext cx="5400913" cy="707886"/>
          </a:xfrm>
          <a:prstGeom prst="rect">
            <a:avLst/>
          </a:prstGeom>
          <a:noFill/>
        </p:spPr>
        <p:txBody>
          <a:bodyPr wrap="square" rtlCol="0">
            <a:spAutoFit/>
          </a:bodyPr>
          <a:lstStyle/>
          <a:p>
            <a:r>
              <a:rPr lang="ja-JP" altLang="en-US" sz="2000" b="1" dirty="0" smtClean="0">
                <a:latin typeface="ＭＳ Ｐゴシック" panose="020B0600070205080204" pitchFamily="50" charset="-128"/>
                <a:ea typeface="ＭＳ Ｐゴシック" panose="020B0600070205080204" pitchFamily="50" charset="-128"/>
              </a:rPr>
              <a:t>複数のＬＡＮやＷＡＮをつないだ地球規模のネットワーク</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14</a:t>
            </a:fld>
            <a:endParaRPr kumimoji="1" lang="ja-JP" altLang="en-US"/>
          </a:p>
        </p:txBody>
      </p:sp>
    </p:spTree>
    <p:extLst>
      <p:ext uri="{BB962C8B-B14F-4D97-AF65-F5344CB8AC3E}">
        <p14:creationId xmlns:p14="http://schemas.microsoft.com/office/powerpoint/2010/main" val="218290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240" y="989965"/>
            <a:ext cx="10515600" cy="1325563"/>
          </a:xfrm>
        </p:spPr>
        <p:txBody>
          <a:bodyPr>
            <a:normAutofit/>
          </a:bodyPr>
          <a:lstStyle/>
          <a:p>
            <a:r>
              <a:rPr kumimoji="1" lang="en-US" altLang="ja-JP" dirty="0" smtClean="0"/>
              <a:t>   </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2"/>
          <p:cNvSpPr>
            <a:spLocks noGrp="1"/>
          </p:cNvSpPr>
          <p:nvPr>
            <p:ph idx="1"/>
          </p:nvPr>
        </p:nvSpPr>
        <p:spPr>
          <a:xfrm>
            <a:off x="396240" y="518563"/>
            <a:ext cx="10515600" cy="1134183"/>
          </a:xfrm>
        </p:spPr>
        <p:txBody>
          <a:bodyPr>
            <a:normAutofit fontScale="77500" lnSpcReduction="20000"/>
          </a:bodyPr>
          <a:lstStyle/>
          <a:p>
            <a:pPr marL="0" indent="0">
              <a:buNone/>
            </a:pPr>
            <a:r>
              <a:rPr lang="ja-JP" altLang="en-US" dirty="0"/>
              <a:t>　</a:t>
            </a:r>
            <a:r>
              <a:rPr lang="ja-JP" altLang="en-US" dirty="0" smtClean="0"/>
              <a:t>　　　　　</a:t>
            </a:r>
            <a:r>
              <a:rPr lang="ja-JP" altLang="en-US" sz="3200" dirty="0" smtClean="0">
                <a:latin typeface="HGP創英角ﾎﾟｯﾌﾟ体" panose="040B0A00000000000000" pitchFamily="50" charset="-128"/>
                <a:ea typeface="HGP創英角ﾎﾟｯﾌﾟ体" panose="040B0A00000000000000" pitchFamily="50" charset="-128"/>
              </a:rPr>
              <a:t>　</a:t>
            </a:r>
            <a:r>
              <a:rPr lang="ja-JP" altLang="en-US" sz="7700" u="dbl" dirty="0" smtClean="0">
                <a:latin typeface="HGP創英角ﾎﾟｯﾌﾟ体" panose="040B0A00000000000000" pitchFamily="50" charset="-128"/>
                <a:ea typeface="HGP創英角ﾎﾟｯﾌﾟ体" panose="040B0A00000000000000" pitchFamily="50" charset="-128"/>
              </a:rPr>
              <a:t>プロトコルってどんなもの？</a:t>
            </a:r>
            <a:endParaRPr kumimoji="1" lang="ja-JP" altLang="en-US" sz="7700" u="dbl" dirty="0"/>
          </a:p>
        </p:txBody>
      </p:sp>
      <p:sp>
        <p:nvSpPr>
          <p:cNvPr id="5" name="テキスト ボックス 4"/>
          <p:cNvSpPr txBox="1"/>
          <p:nvPr/>
        </p:nvSpPr>
        <p:spPr>
          <a:xfrm>
            <a:off x="1436370" y="1345783"/>
            <a:ext cx="9475470" cy="830997"/>
          </a:xfrm>
          <a:prstGeom prst="rect">
            <a:avLst/>
          </a:prstGeom>
          <a:noFill/>
        </p:spPr>
        <p:txBody>
          <a:bodyPr wrap="square" rtlCol="0">
            <a:spAutoFit/>
          </a:bodyPr>
          <a:lstStyle/>
          <a:p>
            <a:r>
              <a:rPr lang="en-US" altLang="ja-JP" sz="2400" b="1" dirty="0">
                <a:latin typeface="ＭＳ Ｐゴシック" panose="020B0600070205080204" pitchFamily="50" charset="-128"/>
                <a:ea typeface="ＭＳ Ｐゴシック" panose="020B0600070205080204" pitchFamily="50" charset="-128"/>
              </a:rPr>
              <a:t>A</a:t>
            </a:r>
            <a:r>
              <a:rPr lang="ja-JP" altLang="en-US" sz="2400" b="1" dirty="0" err="1">
                <a:latin typeface="ＭＳ Ｐゴシック" panose="020B0600070205080204" pitchFamily="50" charset="-128"/>
                <a:ea typeface="ＭＳ Ｐゴシック" panose="020B0600070205080204" pitchFamily="50" charset="-128"/>
              </a:rPr>
              <a:t>さん</a:t>
            </a:r>
            <a:r>
              <a:rPr lang="ja-JP" altLang="en-US" sz="2400" b="1" dirty="0">
                <a:latin typeface="ＭＳ Ｐゴシック" panose="020B0600070205080204" pitchFamily="50" charset="-128"/>
                <a:ea typeface="ＭＳ Ｐゴシック" panose="020B0600070205080204" pitchFamily="50" charset="-128"/>
              </a:rPr>
              <a:t>と</a:t>
            </a:r>
            <a:r>
              <a:rPr lang="en-US" altLang="ja-JP" sz="2400" b="1" dirty="0">
                <a:latin typeface="ＭＳ Ｐゴシック" panose="020B0600070205080204" pitchFamily="50" charset="-128"/>
                <a:ea typeface="ＭＳ Ｐゴシック" panose="020B0600070205080204" pitchFamily="50" charset="-128"/>
              </a:rPr>
              <a:t>B</a:t>
            </a:r>
            <a:r>
              <a:rPr lang="ja-JP" altLang="en-US" sz="2400" b="1" dirty="0" err="1">
                <a:latin typeface="ＭＳ Ｐゴシック" panose="020B0600070205080204" pitchFamily="50" charset="-128"/>
                <a:ea typeface="ＭＳ Ｐゴシック" panose="020B0600070205080204" pitchFamily="50" charset="-128"/>
              </a:rPr>
              <a:t>さんが</a:t>
            </a:r>
            <a:r>
              <a:rPr lang="ja-JP" altLang="en-US" sz="2400" b="1" dirty="0">
                <a:latin typeface="ＭＳ Ｐゴシック" panose="020B0600070205080204" pitchFamily="50" charset="-128"/>
                <a:ea typeface="ＭＳ Ｐゴシック" panose="020B0600070205080204" pitchFamily="50" charset="-128"/>
              </a:rPr>
              <a:t>いるとして、プロトコルとは、</a:t>
            </a:r>
            <a:r>
              <a:rPr lang="en-US" altLang="ja-JP" sz="2400" b="1" dirty="0">
                <a:latin typeface="ＭＳ Ｐゴシック" panose="020B0600070205080204" pitchFamily="50" charset="-128"/>
                <a:ea typeface="ＭＳ Ｐゴシック" panose="020B0600070205080204" pitchFamily="50" charset="-128"/>
              </a:rPr>
              <a:t>2</a:t>
            </a:r>
            <a:r>
              <a:rPr lang="ja-JP" altLang="en-US" sz="2400" b="1" dirty="0">
                <a:latin typeface="ＭＳ Ｐゴシック" panose="020B0600070205080204" pitchFamily="50" charset="-128"/>
                <a:ea typeface="ＭＳ Ｐゴシック" panose="020B0600070205080204" pitchFamily="50" charset="-128"/>
              </a:rPr>
              <a:t>人が</a:t>
            </a:r>
            <a:r>
              <a:rPr lang="ja-JP" altLang="en-US" sz="2400" b="1" dirty="0" smtClean="0">
                <a:latin typeface="ＭＳ Ｐゴシック" panose="020B0600070205080204" pitchFamily="50" charset="-128"/>
                <a:ea typeface="ＭＳ Ｐゴシック" panose="020B0600070205080204" pitchFamily="50" charset="-128"/>
              </a:rPr>
              <a:t>やり取り（機器同士のやりとり）を</a:t>
            </a:r>
            <a:r>
              <a:rPr lang="ja-JP" altLang="en-US" sz="2400" b="1" dirty="0">
                <a:latin typeface="ＭＳ Ｐゴシック" panose="020B0600070205080204" pitchFamily="50" charset="-128"/>
                <a:ea typeface="ＭＳ Ｐゴシック" panose="020B0600070205080204" pitchFamily="50" charset="-128"/>
              </a:rPr>
              <a:t>するときの決まりごとです</a:t>
            </a:r>
            <a:r>
              <a:rPr lang="ja-JP" altLang="en-US" sz="2400" b="1" dirty="0" smtClean="0">
                <a:latin typeface="ＭＳ Ｐゴシック" panose="020B0600070205080204" pitchFamily="50" charset="-128"/>
                <a:ea typeface="ＭＳ Ｐゴシック" panose="020B0600070205080204" pitchFamily="50" charset="-128"/>
              </a:rPr>
              <a:t>。（合言葉、ルールのようなもの）</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2"/>
          <a:stretch>
            <a:fillRect/>
          </a:stretch>
        </p:blipFill>
        <p:spPr>
          <a:xfrm>
            <a:off x="1615440" y="2976722"/>
            <a:ext cx="9022080" cy="3561398"/>
          </a:xfrm>
          <a:prstGeom prst="rect">
            <a:avLst/>
          </a:prstGeom>
        </p:spPr>
      </p:pic>
      <p:sp>
        <p:nvSpPr>
          <p:cNvPr id="7" name="テキスト ボックス 6"/>
          <p:cNvSpPr txBox="1"/>
          <p:nvPr/>
        </p:nvSpPr>
        <p:spPr>
          <a:xfrm>
            <a:off x="1436370" y="2223602"/>
            <a:ext cx="9475470" cy="707886"/>
          </a:xfrm>
          <a:prstGeom prst="rect">
            <a:avLst/>
          </a:prstGeom>
          <a:noFill/>
        </p:spPr>
        <p:txBody>
          <a:bodyPr wrap="square" rtlCol="0">
            <a:spAutoFit/>
          </a:bodyPr>
          <a:lstStyle/>
          <a:p>
            <a:r>
              <a:rPr kumimoji="1" lang="ja-JP" altLang="en-US" sz="2000" b="1" dirty="0" smtClean="0">
                <a:latin typeface="ＭＳ Ｐゴシック" panose="020B0600070205080204" pitchFamily="50" charset="-128"/>
                <a:ea typeface="ＭＳ Ｐゴシック" panose="020B0600070205080204" pitchFamily="50" charset="-128"/>
              </a:rPr>
              <a:t>これから説明しますＴＣＰ／ＩＰはインターネットなど、現在もっとも使用されているプロトコル群</a:t>
            </a:r>
            <a:r>
              <a:rPr lang="ja-JP" altLang="en-US" sz="2000" b="1" dirty="0">
                <a:latin typeface="ＭＳ Ｐゴシック" panose="020B0600070205080204" pitchFamily="50" charset="-128"/>
              </a:rPr>
              <a:t>（複数のプロトコルが集まったもの</a:t>
            </a:r>
            <a:r>
              <a:rPr lang="ja-JP" altLang="en-US" sz="2000" b="1" dirty="0" smtClean="0">
                <a:latin typeface="ＭＳ Ｐゴシック" panose="020B0600070205080204" pitchFamily="50" charset="-128"/>
              </a:rPr>
              <a:t>）</a:t>
            </a:r>
            <a:r>
              <a:rPr kumimoji="1" lang="ja-JP" altLang="en-US" sz="2000" b="1" dirty="0" smtClean="0">
                <a:latin typeface="ＭＳ Ｐゴシック" panose="020B0600070205080204" pitchFamily="50" charset="-128"/>
                <a:ea typeface="ＭＳ Ｐゴシック" panose="020B0600070205080204" pitchFamily="50" charset="-128"/>
              </a:rPr>
              <a:t>です。</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D47A3879-1B21-4F1C-865B-BA093D8B6A3B}" type="slidenum">
              <a:rPr kumimoji="1" lang="ja-JP" altLang="en-US" smtClean="0"/>
              <a:t>15</a:t>
            </a:fld>
            <a:endParaRPr kumimoji="1" lang="ja-JP" altLang="en-US"/>
          </a:p>
        </p:txBody>
      </p:sp>
    </p:spTree>
    <p:extLst>
      <p:ext uri="{BB962C8B-B14F-4D97-AF65-F5344CB8AC3E}">
        <p14:creationId xmlns:p14="http://schemas.microsoft.com/office/powerpoint/2010/main" val="121401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6760" y="591185"/>
            <a:ext cx="10652760" cy="1130936"/>
          </a:xfrm>
        </p:spPr>
        <p:txBody>
          <a:bodyPr>
            <a:normAutofit/>
          </a:bodyPr>
          <a:lstStyle/>
          <a:p>
            <a:pPr marL="0" indent="0">
              <a:buNone/>
            </a:pPr>
            <a:r>
              <a:rPr lang="ja-JP" altLang="en-US" sz="6000" dirty="0">
                <a:latin typeface="HGP創英角ﾎﾟｯﾌﾟ体" panose="040B0A00000000000000" pitchFamily="50" charset="-128"/>
                <a:ea typeface="HGP創英角ﾎﾟｯﾌﾟ体" panose="040B0A00000000000000" pitchFamily="50" charset="-128"/>
              </a:rPr>
              <a:t>　</a:t>
            </a:r>
            <a:r>
              <a:rPr lang="ja-JP" altLang="en-US" sz="6000" dirty="0" smtClean="0">
                <a:latin typeface="HGP創英角ﾎﾟｯﾌﾟ体" panose="040B0A00000000000000" pitchFamily="50" charset="-128"/>
                <a:ea typeface="HGP創英角ﾎﾟｯﾌﾟ体" panose="040B0A00000000000000" pitchFamily="50" charset="-128"/>
              </a:rPr>
              <a:t>　</a:t>
            </a:r>
            <a:r>
              <a:rPr kumimoji="1" lang="ja-JP" altLang="en-US" sz="6000" u="dbl" dirty="0" smtClean="0">
                <a:latin typeface="HGP創英角ﾎﾟｯﾌﾟ体" panose="040B0A00000000000000" pitchFamily="50" charset="-128"/>
                <a:ea typeface="HGP創英角ﾎﾟｯﾌﾟ体" panose="040B0A00000000000000" pitchFamily="50" charset="-128"/>
              </a:rPr>
              <a:t>ＴＣＰ／ＩＰってどんなもの？</a:t>
            </a:r>
            <a:endParaRPr kumimoji="1" lang="en-US" altLang="ja-JP" sz="6000" u="dbl" dirty="0" smtClean="0">
              <a:latin typeface="HGP創英角ﾎﾟｯﾌﾟ体" panose="040B0A00000000000000" pitchFamily="50" charset="-128"/>
              <a:ea typeface="HGP創英角ﾎﾟｯﾌﾟ体" panose="040B0A00000000000000" pitchFamily="50" charset="-128"/>
            </a:endParaRPr>
          </a:p>
          <a:p>
            <a:pPr marL="0" indent="0">
              <a:buNone/>
            </a:pPr>
            <a:endParaRPr kumimoji="1" lang="ja-JP" altLang="en-US" sz="6000" u="dbl"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1280161" y="1722121"/>
            <a:ext cx="10119359" cy="1200329"/>
          </a:xfrm>
          <a:prstGeom prst="rect">
            <a:avLst/>
          </a:prstGeom>
          <a:noFill/>
        </p:spPr>
        <p:txBody>
          <a:bodyPr wrap="square" rtlCol="0">
            <a:spAutoFit/>
          </a:bodyPr>
          <a:lstStyle/>
          <a:p>
            <a:r>
              <a:rPr lang="ja-JP" altLang="en-US" sz="2400" b="1" dirty="0">
                <a:latin typeface="ＭＳ Ｐゴシック" panose="020B0600070205080204" pitchFamily="50" charset="-128"/>
              </a:rPr>
              <a:t>ＴＣＰ／</a:t>
            </a:r>
            <a:r>
              <a:rPr lang="ja-JP" altLang="en-US" sz="2400" b="1" dirty="0" smtClean="0">
                <a:latin typeface="ＭＳ Ｐゴシック" panose="020B0600070205080204" pitchFamily="50" charset="-128"/>
              </a:rPr>
              <a:t>ＩＰは全世界共通の通信プロトコルです。</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smtClean="0">
                <a:latin typeface="ＭＳ Ｐゴシック" panose="020B0600070205080204" pitchFamily="50" charset="-128"/>
                <a:ea typeface="ＭＳ Ｐゴシック" panose="020B0600070205080204" pitchFamily="50" charset="-128"/>
              </a:rPr>
              <a:t>ＴＣＰ／ＩＰではデータを信号にしたり、信号をデータにしたりする４段階の</a:t>
            </a:r>
            <a:endParaRPr lang="en-US" altLang="ja-JP" sz="2400" b="1" dirty="0" smtClean="0">
              <a:latin typeface="ＭＳ Ｐゴシック" panose="020B0600070205080204" pitchFamily="50" charset="-128"/>
              <a:ea typeface="ＭＳ Ｐゴシック" panose="020B0600070205080204" pitchFamily="50" charset="-128"/>
            </a:endParaRPr>
          </a:p>
          <a:p>
            <a:r>
              <a:rPr kumimoji="1" lang="ja-JP" altLang="en-US" sz="2400" b="1" dirty="0" smtClean="0">
                <a:latin typeface="ＭＳ Ｐゴシック" panose="020B0600070205080204" pitchFamily="50" charset="-128"/>
                <a:ea typeface="ＭＳ Ｐゴシック" panose="020B0600070205080204" pitchFamily="50" charset="-128"/>
              </a:rPr>
              <a:t>手順をふみます。各段階のことをレイヤと</a:t>
            </a:r>
            <a:r>
              <a:rPr lang="ja-JP" altLang="en-US" sz="2400" b="1" dirty="0">
                <a:latin typeface="ＭＳ Ｐゴシック" panose="020B0600070205080204" pitchFamily="50" charset="-128"/>
                <a:ea typeface="ＭＳ Ｐゴシック" panose="020B0600070205080204" pitchFamily="50" charset="-128"/>
              </a:rPr>
              <a:t>言</a:t>
            </a:r>
            <a:r>
              <a:rPr lang="ja-JP" altLang="en-US" sz="2400" b="1" dirty="0" smtClean="0">
                <a:latin typeface="ＭＳ Ｐゴシック" panose="020B0600070205080204" pitchFamily="50" charset="-128"/>
                <a:ea typeface="ＭＳ Ｐゴシック" panose="020B0600070205080204" pitchFamily="50" charset="-128"/>
              </a:rPr>
              <a:t>い</a:t>
            </a:r>
            <a:r>
              <a:rPr kumimoji="1" lang="ja-JP" altLang="en-US" sz="2400" b="1" dirty="0" smtClean="0">
                <a:latin typeface="ＭＳ Ｐゴシック" panose="020B0600070205080204" pitchFamily="50" charset="-128"/>
                <a:ea typeface="ＭＳ Ｐゴシック" panose="020B0600070205080204" pitchFamily="50" charset="-128"/>
              </a:rPr>
              <a:t>ます。</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331720" y="2922450"/>
            <a:ext cx="7696200" cy="3901423"/>
          </a:xfrm>
          <a:prstGeom prst="rect">
            <a:avLst/>
          </a:prstGeom>
        </p:spPr>
      </p:pic>
      <p:sp>
        <p:nvSpPr>
          <p:cNvPr id="4" name="スライド番号プレースホルダー 3"/>
          <p:cNvSpPr>
            <a:spLocks noGrp="1"/>
          </p:cNvSpPr>
          <p:nvPr>
            <p:ph type="sldNum" sz="quarter" idx="12"/>
          </p:nvPr>
        </p:nvSpPr>
        <p:spPr/>
        <p:txBody>
          <a:bodyPr/>
          <a:lstStyle/>
          <a:p>
            <a:fld id="{D47A3879-1B21-4F1C-865B-BA093D8B6A3B}" type="slidenum">
              <a:rPr kumimoji="1" lang="ja-JP" altLang="en-US" smtClean="0"/>
              <a:t>16</a:t>
            </a:fld>
            <a:endParaRPr kumimoji="1" lang="ja-JP" altLang="en-US"/>
          </a:p>
        </p:txBody>
      </p:sp>
    </p:spTree>
    <p:extLst>
      <p:ext uri="{BB962C8B-B14F-4D97-AF65-F5344CB8AC3E}">
        <p14:creationId xmlns:p14="http://schemas.microsoft.com/office/powerpoint/2010/main" val="224399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746760" y="591185"/>
            <a:ext cx="10652760" cy="1130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smtClean="0">
                <a:latin typeface="HGP創英角ﾎﾟｯﾌﾟ体" panose="040B0A00000000000000" pitchFamily="50" charset="-128"/>
                <a:ea typeface="HGP創英角ﾎﾟｯﾌﾟ体" panose="040B0A00000000000000" pitchFamily="50" charset="-128"/>
              </a:rPr>
              <a:t>　　</a:t>
            </a:r>
            <a:r>
              <a:rPr lang="ja-JP" altLang="en-US" sz="6000" u="dbl" dirty="0" smtClean="0">
                <a:latin typeface="HGP創英角ﾎﾟｯﾌﾟ体" panose="040B0A00000000000000" pitchFamily="50" charset="-128"/>
                <a:ea typeface="HGP創英角ﾎﾟｯﾌﾟ体" panose="040B0A00000000000000" pitchFamily="50" charset="-128"/>
              </a:rPr>
              <a:t>サーバーとクライアント</a:t>
            </a:r>
            <a:endParaRPr lang="en-US" altLang="ja-JP" sz="6000" u="dbl" dirty="0" smtClean="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ja-JP" altLang="en-US" sz="6000" u="dbl" dirty="0">
              <a:latin typeface="HGP創英角ﾎﾟｯﾌﾟ体" panose="040B0A00000000000000" pitchFamily="50" charset="-128"/>
              <a:ea typeface="HGP創英角ﾎﾟｯﾌﾟ体" panose="040B0A00000000000000" pitchFamily="50" charset="-128"/>
            </a:endParaRPr>
          </a:p>
        </p:txBody>
      </p:sp>
      <p:sp>
        <p:nvSpPr>
          <p:cNvPr id="9" name="テキスト ボックス 8"/>
          <p:cNvSpPr txBox="1"/>
          <p:nvPr/>
        </p:nvSpPr>
        <p:spPr>
          <a:xfrm>
            <a:off x="1112521" y="1722121"/>
            <a:ext cx="10424160" cy="461665"/>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通信サービスの基本となるのが、「サーバー」と「クライアント」という考え方です。</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828926" y="2853057"/>
            <a:ext cx="6179819" cy="2374263"/>
          </a:xfrm>
          <a:prstGeom prst="rect">
            <a:avLst/>
          </a:prstGeom>
        </p:spPr>
      </p:pic>
      <p:sp>
        <p:nvSpPr>
          <p:cNvPr id="5" name="テキスト ボックス 4"/>
          <p:cNvSpPr txBox="1"/>
          <p:nvPr/>
        </p:nvSpPr>
        <p:spPr>
          <a:xfrm>
            <a:off x="3002281" y="5502166"/>
            <a:ext cx="6173250" cy="338554"/>
          </a:xfrm>
          <a:prstGeom prst="rect">
            <a:avLst/>
          </a:prstGeom>
          <a:noFill/>
        </p:spPr>
        <p:txBody>
          <a:bodyPr wrap="square" rtlCol="0">
            <a:spAutoFit/>
          </a:bodyPr>
          <a:lstStyle/>
          <a:p>
            <a:r>
              <a:rPr kumimoji="1" lang="ja-JP" altLang="en-US" sz="1600" b="1" dirty="0" smtClean="0">
                <a:latin typeface="ＭＳ Ｐゴシック" panose="020B0600070205080204" pitchFamily="50" charset="-128"/>
                <a:ea typeface="ＭＳ Ｐゴシック" panose="020B0600070205080204" pitchFamily="50" charset="-128"/>
              </a:rPr>
              <a:t>＊　親子関係に例えるとサーバーが親でクライアント</a:t>
            </a:r>
            <a:r>
              <a:rPr lang="ja-JP" altLang="en-US" sz="1600" b="1" dirty="0" smtClean="0">
                <a:latin typeface="ＭＳ Ｐゴシック" panose="020B0600070205080204" pitchFamily="50" charset="-128"/>
                <a:ea typeface="ＭＳ Ｐゴシック" panose="020B0600070205080204" pitchFamily="50" charset="-128"/>
              </a:rPr>
              <a:t>が子で</a:t>
            </a:r>
            <a:r>
              <a:rPr lang="ja-JP" altLang="en-US" sz="1600" b="1" dirty="0">
                <a:latin typeface="ＭＳ Ｐゴシック" panose="020B0600070205080204" pitchFamily="50" charset="-128"/>
                <a:ea typeface="ＭＳ Ｐゴシック" panose="020B0600070205080204" pitchFamily="50" charset="-128"/>
              </a:rPr>
              <a:t>す</a:t>
            </a:r>
            <a:r>
              <a:rPr kumimoji="1" lang="ja-JP" altLang="en-US" sz="1600" b="1" dirty="0" smtClean="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D47A3879-1B21-4F1C-865B-BA093D8B6A3B}" type="slidenum">
              <a:rPr kumimoji="1" lang="ja-JP" altLang="en-US" smtClean="0"/>
              <a:t>17</a:t>
            </a:fld>
            <a:endParaRPr kumimoji="1" lang="ja-JP" altLang="en-US"/>
          </a:p>
        </p:txBody>
      </p:sp>
    </p:spTree>
    <p:extLst>
      <p:ext uri="{BB962C8B-B14F-4D97-AF65-F5344CB8AC3E}">
        <p14:creationId xmlns:p14="http://schemas.microsoft.com/office/powerpoint/2010/main" val="116534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noGrp="1"/>
          </p:cNvSpPr>
          <p:nvPr>
            <p:ph type="title"/>
          </p:nvPr>
        </p:nvSpPr>
        <p:spPr>
          <a:xfrm>
            <a:off x="868680" y="700405"/>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smtClean="0">
                <a:latin typeface="HGP創英角ﾎﾟｯﾌﾟ体" panose="040B0A00000000000000" pitchFamily="50" charset="-128"/>
                <a:ea typeface="HGP創英角ﾎﾟｯﾌﾟ体" panose="040B0A00000000000000" pitchFamily="50" charset="-128"/>
              </a:rPr>
              <a:t>　　</a:t>
            </a:r>
            <a:r>
              <a:rPr lang="ja-JP" altLang="en-US" sz="6000" u="dbl" dirty="0" smtClean="0">
                <a:latin typeface="HGP創英角ﾎﾟｯﾌﾟ体" panose="040B0A00000000000000" pitchFamily="50" charset="-128"/>
                <a:ea typeface="HGP創英角ﾎﾟｯﾌﾟ体" panose="040B0A00000000000000" pitchFamily="50" charset="-128"/>
              </a:rPr>
              <a:t>データのありかを示す</a:t>
            </a:r>
            <a:endParaRPr lang="en-US" altLang="ja-JP" sz="6000" u="dbl" dirty="0" smtClean="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914400" y="2133601"/>
            <a:ext cx="10424160" cy="830997"/>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サーバーに“データが欲しい”と要求する時はデータのありかを確実に示す必要があります。インターネット上ではＵＲＬでデータのありかを示すのに使用します。</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914400" y="2958349"/>
            <a:ext cx="10424160" cy="830997"/>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普段なにげなく見ている「ＵＲＬ」ですが、細かく見てみると次のような構造となる。</a:t>
            </a:r>
            <a:endParaRPr kumimoji="1" lang="en-US" altLang="ja-JP" sz="2400" b="1" dirty="0" smtClean="0">
              <a:latin typeface="ＭＳ Ｐゴシック" panose="020B0600070205080204" pitchFamily="50" charset="-128"/>
              <a:ea typeface="ＭＳ Ｐゴシック" panose="020B0600070205080204" pitchFamily="50" charset="-128"/>
            </a:endParaRPr>
          </a:p>
          <a:p>
            <a:r>
              <a:rPr lang="en-US" altLang="ja-JP" sz="2400" b="1" dirty="0" smtClean="0">
                <a:latin typeface="ＭＳ Ｐゴシック" panose="020B0600070205080204" pitchFamily="50" charset="-128"/>
                <a:ea typeface="ＭＳ Ｐゴシック" panose="020B0600070205080204" pitchFamily="50" charset="-128"/>
              </a:rPr>
              <a:t>URL</a:t>
            </a:r>
            <a:r>
              <a:rPr lang="ja-JP" altLang="en-US" sz="2400" b="1" dirty="0" smtClean="0">
                <a:latin typeface="ＭＳ Ｐゴシック" panose="020B0600070205080204" pitchFamily="50" charset="-128"/>
                <a:ea typeface="ＭＳ Ｐゴシック" panose="020B0600070205080204" pitchFamily="50" charset="-128"/>
              </a:rPr>
              <a:t>：</a:t>
            </a:r>
            <a:r>
              <a:rPr lang="en-US" altLang="ja-JP" sz="2400" b="1" dirty="0">
                <a:latin typeface="ＭＳ Ｐゴシック" panose="020B0600070205080204" pitchFamily="50" charset="-128"/>
                <a:ea typeface="ＭＳ Ｐゴシック" panose="020B0600070205080204" pitchFamily="50" charset="-128"/>
              </a:rPr>
              <a:t>U</a:t>
            </a:r>
            <a:r>
              <a:rPr lang="en-US" altLang="ja-JP" sz="2400" b="1" dirty="0" smtClean="0">
                <a:latin typeface="ＭＳ Ｐゴシック" panose="020B0600070205080204" pitchFamily="50" charset="-128"/>
                <a:ea typeface="ＭＳ Ｐゴシック" panose="020B0600070205080204" pitchFamily="50" charset="-128"/>
              </a:rPr>
              <a:t>niform </a:t>
            </a:r>
            <a:r>
              <a:rPr lang="en-US" altLang="ja-JP" sz="2400" b="1" dirty="0">
                <a:latin typeface="ＭＳ Ｐゴシック" panose="020B0600070205080204" pitchFamily="50" charset="-128"/>
                <a:ea typeface="ＭＳ Ｐゴシック" panose="020B0600070205080204" pitchFamily="50" charset="-128"/>
              </a:rPr>
              <a:t>R</a:t>
            </a:r>
            <a:r>
              <a:rPr lang="en-US" altLang="ja-JP" sz="2400" b="1" dirty="0" smtClean="0">
                <a:latin typeface="ＭＳ Ｐゴシック" panose="020B0600070205080204" pitchFamily="50" charset="-128"/>
                <a:ea typeface="ＭＳ Ｐゴシック" panose="020B0600070205080204" pitchFamily="50" charset="-128"/>
              </a:rPr>
              <a:t>esource Locator</a:t>
            </a:r>
            <a:r>
              <a:rPr lang="ja-JP" altLang="en-US" sz="2400" b="1" dirty="0" smtClean="0">
                <a:latin typeface="ＭＳ Ｐゴシック" panose="020B0600070205080204" pitchFamily="50" charset="-128"/>
                <a:ea typeface="ＭＳ Ｐゴシック" panose="020B0600070205080204" pitchFamily="50" charset="-128"/>
              </a:rPr>
              <a:t>の略</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143000" y="3824290"/>
            <a:ext cx="10424160" cy="646331"/>
          </a:xfrm>
          <a:prstGeom prst="rect">
            <a:avLst/>
          </a:prstGeom>
          <a:noFill/>
        </p:spPr>
        <p:txBody>
          <a:bodyPr wrap="square" rtlCol="0">
            <a:spAutoFit/>
          </a:bodyPr>
          <a:lstStyle/>
          <a:p>
            <a:r>
              <a:rPr lang="en-US" altLang="ja-JP" sz="3600" b="1" dirty="0">
                <a:latin typeface="ＭＳ Ｐゴシック" panose="020B0600070205080204" pitchFamily="50" charset="-128"/>
                <a:ea typeface="ＭＳ Ｐゴシック" panose="020B0600070205080204" pitchFamily="50" charset="-128"/>
              </a:rPr>
              <a:t>http://</a:t>
            </a:r>
            <a:r>
              <a:rPr lang="en-US" altLang="ja-JP" sz="3600" b="1" dirty="0" smtClean="0">
                <a:latin typeface="ＭＳ Ｐゴシック" panose="020B0600070205080204" pitchFamily="50" charset="-128"/>
                <a:ea typeface="ＭＳ Ｐゴシック" panose="020B0600070205080204" pitchFamily="50" charset="-128"/>
              </a:rPr>
              <a:t>www.yahoo.co.jp</a:t>
            </a:r>
            <a:endParaRPr kumimoji="1" lang="ja-JP" altLang="en-US" sz="36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143000" y="4470621"/>
            <a:ext cx="10424160" cy="1569660"/>
          </a:xfrm>
          <a:prstGeom prst="rect">
            <a:avLst/>
          </a:prstGeom>
          <a:noFill/>
        </p:spPr>
        <p:txBody>
          <a:bodyPr wrap="square" rtlCol="0">
            <a:spAutoFit/>
          </a:bodyPr>
          <a:lstStyle/>
          <a:p>
            <a:r>
              <a:rPr kumimoji="1" lang="en-US" altLang="ja-JP" sz="2400" b="1" dirty="0" smtClean="0">
                <a:latin typeface="ＭＳ Ｐゴシック" panose="020B0600070205080204" pitchFamily="50" charset="-128"/>
                <a:ea typeface="ＭＳ Ｐゴシック" panose="020B0600070205080204" pitchFamily="50" charset="-128"/>
              </a:rPr>
              <a:t>http</a:t>
            </a:r>
            <a:r>
              <a:rPr kumimoji="1" lang="ja-JP" altLang="en-US" sz="2400" b="1" dirty="0" smtClean="0">
                <a:latin typeface="ＭＳ Ｐゴシック" panose="020B0600070205080204" pitchFamily="50" charset="-128"/>
                <a:ea typeface="ＭＳ Ｐゴシック" panose="020B0600070205080204" pitchFamily="50" charset="-128"/>
              </a:rPr>
              <a:t>：サービスの種類　　</a:t>
            </a:r>
            <a:r>
              <a:rPr lang="en-US" altLang="ja-JP" sz="2400" b="1" dirty="0" smtClean="0">
                <a:latin typeface="ＭＳ Ｐゴシック" panose="020B0600070205080204" pitchFamily="50" charset="-128"/>
                <a:ea typeface="ＭＳ Ｐゴシック" panose="020B0600070205080204" pitchFamily="50" charset="-128"/>
              </a:rPr>
              <a:t>www.yahoo.co.jp</a:t>
            </a:r>
            <a:r>
              <a:rPr lang="ja-JP" altLang="en-US" sz="2400" b="1" dirty="0" smtClean="0">
                <a:latin typeface="ＭＳ Ｐゴシック" panose="020B0600070205080204" pitchFamily="50" charset="-128"/>
                <a:ea typeface="ＭＳ Ｐゴシック" panose="020B0600070205080204" pitchFamily="50" charset="-128"/>
              </a:rPr>
              <a:t>：ドメインでサーバーを特定する。</a:t>
            </a:r>
            <a:endParaRPr lang="en-US" altLang="ja-JP" sz="2400" b="1" dirty="0" smtClean="0">
              <a:latin typeface="ＭＳ Ｐゴシック" panose="020B0600070205080204" pitchFamily="50" charset="-128"/>
              <a:ea typeface="ＭＳ Ｐゴシック" panose="020B0600070205080204" pitchFamily="50" charset="-128"/>
            </a:endParaRPr>
          </a:p>
          <a:p>
            <a:r>
              <a:rPr kumimoji="1" lang="en-US" altLang="ja-JP" sz="2400" b="1" dirty="0" smtClean="0">
                <a:latin typeface="ＭＳ Ｐゴシック" panose="020B0600070205080204" pitchFamily="50" charset="-128"/>
                <a:ea typeface="ＭＳ Ｐゴシック" panose="020B0600070205080204" pitchFamily="50" charset="-128"/>
              </a:rPr>
              <a:t>http</a:t>
            </a:r>
            <a:r>
              <a:rPr kumimoji="1" lang="ja-JP" altLang="en-US" sz="2400" b="1" dirty="0" smtClean="0">
                <a:latin typeface="ＭＳ Ｐゴシック" panose="020B0600070205080204" pitchFamily="50" charset="-128"/>
                <a:ea typeface="ＭＳ Ｐゴシック" panose="020B0600070205080204" pitchFamily="50" charset="-128"/>
              </a:rPr>
              <a:t>と</a:t>
            </a:r>
            <a:r>
              <a:rPr kumimoji="1" lang="en-US" altLang="ja-JP" sz="2400" b="1" dirty="0" smtClean="0">
                <a:latin typeface="ＭＳ Ｐゴシック" panose="020B0600070205080204" pitchFamily="50" charset="-128"/>
                <a:ea typeface="ＭＳ Ｐゴシック" panose="020B0600070205080204" pitchFamily="50" charset="-128"/>
              </a:rPr>
              <a:t>//</a:t>
            </a:r>
            <a:r>
              <a:rPr kumimoji="1" lang="ja-JP" altLang="en-US" sz="2400" b="1" dirty="0" smtClean="0">
                <a:latin typeface="ＭＳ Ｐゴシック" panose="020B0600070205080204" pitchFamily="50" charset="-128"/>
                <a:ea typeface="ＭＳ Ｐゴシック" panose="020B0600070205080204" pitchFamily="50" charset="-128"/>
              </a:rPr>
              <a:t>の間は：</a:t>
            </a:r>
            <a:r>
              <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a:t>
            </a:r>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コロン</a:t>
            </a:r>
            <a:r>
              <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a:t>
            </a:r>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で必ずくぎること。</a:t>
            </a:r>
            <a:endPar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endParaRPr>
          </a:p>
          <a:p>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ドメインの詳細は</a:t>
            </a:r>
            <a:r>
              <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www</a:t>
            </a:r>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がサーバー名、</a:t>
            </a:r>
            <a:r>
              <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yahoo</a:t>
            </a:r>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は組織名、</a:t>
            </a:r>
            <a:r>
              <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co</a:t>
            </a:r>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は組織の属性、</a:t>
            </a:r>
            <a:r>
              <a:rPr lang="en-US" altLang="ja-JP" sz="2400" b="1" dirty="0" err="1" smtClean="0">
                <a:latin typeface="ＭＳ Ｐゴシック" panose="020B0600070205080204" pitchFamily="50" charset="-128"/>
                <a:ea typeface="ＭＳ Ｐゴシック" panose="020B0600070205080204" pitchFamily="50" charset="-128"/>
                <a:sym typeface="Wingdings" panose="05000000000000000000" pitchFamily="2" charset="2"/>
              </a:rPr>
              <a:t>jp</a:t>
            </a:r>
            <a:r>
              <a:rPr lang="ja-JP" altLang="en-US" sz="2400" b="1" dirty="0" smtClean="0">
                <a:latin typeface="ＭＳ Ｐゴシック" panose="020B0600070205080204" pitchFamily="50" charset="-128"/>
                <a:ea typeface="ＭＳ Ｐゴシック" panose="020B0600070205080204" pitchFamily="50" charset="-128"/>
                <a:sym typeface="Wingdings" panose="05000000000000000000" pitchFamily="2" charset="2"/>
              </a:rPr>
              <a:t>は国コードを表す。</a:t>
            </a:r>
            <a:endParaRPr lang="en-US" altLang="ja-JP" sz="2400" b="1" dirty="0" smtClean="0">
              <a:latin typeface="ＭＳ Ｐゴシック" panose="020B0600070205080204" pitchFamily="50" charset="-128"/>
              <a:ea typeface="ＭＳ Ｐゴシック" panose="020B0600070205080204" pitchFamily="50" charset="-128"/>
              <a:sym typeface="Wingdings" panose="05000000000000000000" pitchFamily="2" charset="2"/>
            </a:endParaRP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18</a:t>
            </a:fld>
            <a:endParaRPr kumimoji="1" lang="ja-JP" altLang="en-US"/>
          </a:p>
        </p:txBody>
      </p:sp>
    </p:spTree>
    <p:extLst>
      <p:ext uri="{BB962C8B-B14F-4D97-AF65-F5344CB8AC3E}">
        <p14:creationId xmlns:p14="http://schemas.microsoft.com/office/powerpoint/2010/main" val="313076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noGrp="1"/>
          </p:cNvSpPr>
          <p:nvPr>
            <p:ph type="title"/>
          </p:nvPr>
        </p:nvSpPr>
        <p:spPr>
          <a:xfrm>
            <a:off x="868680" y="700405"/>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smtClean="0">
                <a:latin typeface="HGP創英角ﾎﾟｯﾌﾟ体" panose="040B0A00000000000000" pitchFamily="50" charset="-128"/>
                <a:ea typeface="HGP創英角ﾎﾟｯﾌﾟ体" panose="040B0A00000000000000" pitchFamily="50" charset="-128"/>
              </a:rPr>
              <a:t>　　　　　　　</a:t>
            </a:r>
            <a:r>
              <a:rPr lang="ja-JP" altLang="en-US" sz="6000" u="dbl" dirty="0" smtClean="0">
                <a:latin typeface="HGP創英角ﾎﾟｯﾌﾟ体" panose="040B0A00000000000000" pitchFamily="50" charset="-128"/>
                <a:ea typeface="HGP創英角ﾎﾟｯﾌﾟ体" panose="040B0A00000000000000" pitchFamily="50" charset="-128"/>
              </a:rPr>
              <a:t>Ｗ　Ｗ　Ｗ</a:t>
            </a:r>
            <a:endParaRPr lang="en-US" altLang="ja-JP" sz="6000" u="dbl" dirty="0" smtClean="0">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914400" y="2133601"/>
            <a:ext cx="10424160" cy="1569660"/>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インターネットと言えば、Ｗｅｂ</a:t>
            </a:r>
            <a:r>
              <a:rPr lang="ja-JP" altLang="en-US" sz="2400" b="1" dirty="0" smtClean="0">
                <a:latin typeface="ＭＳ Ｐゴシック" panose="020B0600070205080204" pitchFamily="50" charset="-128"/>
                <a:ea typeface="ＭＳ Ｐゴシック" panose="020B0600070205080204" pitchFamily="50" charset="-128"/>
              </a:rPr>
              <a:t>ページの閲覧です。これを実現しているサービスがＷＷＷ</a:t>
            </a:r>
            <a:r>
              <a:rPr lang="en-US" altLang="ja-JP" sz="2400" b="1" dirty="0" smtClean="0">
                <a:latin typeface="ＭＳ Ｐゴシック" panose="020B0600070205080204" pitchFamily="50" charset="-128"/>
                <a:ea typeface="ＭＳ Ｐゴシック" panose="020B0600070205080204" pitchFamily="50" charset="-128"/>
              </a:rPr>
              <a:t>(World Wide Web)</a:t>
            </a:r>
            <a:r>
              <a:rPr lang="ja-JP" altLang="en-US" sz="2400" b="1" dirty="0" smtClean="0">
                <a:latin typeface="ＭＳ Ｐゴシック" panose="020B0600070205080204" pitchFamily="50" charset="-128"/>
                <a:ea typeface="ＭＳ Ｐゴシック" panose="020B0600070205080204" pitchFamily="50" charset="-128"/>
              </a:rPr>
              <a:t>です。</a:t>
            </a:r>
            <a:r>
              <a:rPr lang="en-US" altLang="ja-JP" sz="2400" b="1" dirty="0" smtClean="0">
                <a:latin typeface="ＭＳ Ｐゴシック" panose="020B0600070205080204" pitchFamily="50" charset="-128"/>
                <a:ea typeface="ＭＳ Ｐゴシック" panose="020B0600070205080204" pitchFamily="50" charset="-128"/>
              </a:rPr>
              <a:t>Web</a:t>
            </a:r>
            <a:r>
              <a:rPr lang="ja-JP" altLang="en-US" sz="2400" b="1" dirty="0" smtClean="0">
                <a:latin typeface="ＭＳ Ｐゴシック" panose="020B0600070205080204" pitchFamily="50" charset="-128"/>
                <a:ea typeface="ＭＳ Ｐゴシック" panose="020B0600070205080204" pitchFamily="50" charset="-128"/>
              </a:rPr>
              <a:t>ページはページの一部に別の位置情報を埋め込んで、両社を結びつけることのできるハイパーテキストという文章で作られています。</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2"/>
          <a:stretch>
            <a:fillRect/>
          </a:stretch>
        </p:blipFill>
        <p:spPr>
          <a:xfrm>
            <a:off x="6126480" y="3703261"/>
            <a:ext cx="5181600" cy="2971800"/>
          </a:xfrm>
          <a:prstGeom prst="rect">
            <a:avLst/>
          </a:prstGeom>
        </p:spPr>
      </p:pic>
      <p:sp>
        <p:nvSpPr>
          <p:cNvPr id="10" name="正方形/長方形 9"/>
          <p:cNvSpPr/>
          <p:nvPr/>
        </p:nvSpPr>
        <p:spPr>
          <a:xfrm>
            <a:off x="1381323" y="4588996"/>
            <a:ext cx="4567006" cy="1200329"/>
          </a:xfrm>
          <a:prstGeom prst="rect">
            <a:avLst/>
          </a:prstGeom>
        </p:spPr>
        <p:txBody>
          <a:bodyPr wrap="square">
            <a:spAutoFit/>
          </a:bodyPr>
          <a:lstStyle/>
          <a:p>
            <a:r>
              <a:rPr lang="ja-JP" altLang="en-US" b="1" dirty="0"/>
              <a:t>「テキストを超える」という意味から「</a:t>
            </a:r>
            <a:r>
              <a:rPr lang="en-US" altLang="ja-JP" b="1" dirty="0"/>
              <a:t>hyper-</a:t>
            </a:r>
            <a:r>
              <a:rPr lang="ja-JP" altLang="en-US" b="1" dirty="0"/>
              <a:t>（～を超えた）」 「</a:t>
            </a:r>
            <a:r>
              <a:rPr lang="en-US" altLang="ja-JP" b="1" dirty="0"/>
              <a:t>text</a:t>
            </a:r>
            <a:r>
              <a:rPr lang="ja-JP" altLang="en-US" b="1" dirty="0"/>
              <a:t>（文書）」と名付けられました。テキスト間を結びつける参照のことを</a:t>
            </a:r>
            <a:r>
              <a:rPr lang="ja-JP" altLang="en-US" b="1" dirty="0">
                <a:solidFill>
                  <a:srgbClr val="FF0000"/>
                </a:solidFill>
              </a:rPr>
              <a:t>「ハイパーリンク」</a:t>
            </a:r>
            <a:r>
              <a:rPr lang="ja-JP" altLang="en-US" b="1" dirty="0"/>
              <a:t>と呼んで</a:t>
            </a:r>
            <a:r>
              <a:rPr lang="ja-JP" altLang="en-US" b="1" dirty="0" smtClean="0"/>
              <a:t>います。</a:t>
            </a:r>
            <a:endParaRPr lang="ja-JP" altLang="en-US" b="1" dirty="0">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19</a:t>
            </a:fld>
            <a:endParaRPr kumimoji="1" lang="ja-JP" altLang="en-US"/>
          </a:p>
        </p:txBody>
      </p:sp>
    </p:spTree>
    <p:extLst>
      <p:ext uri="{BB962C8B-B14F-4D97-AF65-F5344CB8AC3E}">
        <p14:creationId xmlns:p14="http://schemas.microsoft.com/office/powerpoint/2010/main" val="98171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68680" y="499744"/>
            <a:ext cx="10515600" cy="5626735"/>
          </a:xfrm>
        </p:spPr>
        <p:txBody>
          <a:bodyPr>
            <a:normAutofit/>
          </a:bodyPr>
          <a:lstStyle/>
          <a:p>
            <a:endParaRPr kumimoji="1" lang="en-US" altLang="ja-JP" dirty="0" smtClean="0"/>
          </a:p>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　　　　</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　　 </a:t>
            </a:r>
            <a:r>
              <a:rPr kumimoji="1" lang="ja-JP" altLang="en-US" sz="3600" dirty="0" smtClean="0">
                <a:latin typeface="HGP創英角ﾎﾟｯﾌﾟ体" panose="040B0A00000000000000" pitchFamily="50" charset="-128"/>
                <a:ea typeface="HGP創英角ﾎﾟｯﾌﾟ体" panose="040B0A00000000000000" pitchFamily="50" charset="-128"/>
              </a:rPr>
              <a:t>世界中の通信網を行き来するインタ－ネットの</a:t>
            </a:r>
            <a:endParaRPr kumimoji="1" lang="en-US" altLang="ja-JP" sz="36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latin typeface="HGP創英角ﾎﾟｯﾌﾟ体" panose="040B0A00000000000000" pitchFamily="50" charset="-128"/>
                <a:ea typeface="HGP創英角ﾎﾟｯﾌﾟ体" panose="040B0A00000000000000" pitchFamily="50" charset="-128"/>
              </a:rPr>
              <a:t>　</a:t>
            </a:r>
            <a:r>
              <a:rPr lang="ja-JP" altLang="en-US" sz="3600" dirty="0" smtClean="0">
                <a:latin typeface="HGP創英角ﾎﾟｯﾌﾟ体" panose="040B0A00000000000000" pitchFamily="50" charset="-128"/>
                <a:ea typeface="HGP創英角ﾎﾟｯﾌﾟ体" panose="040B0A00000000000000" pitchFamily="50" charset="-128"/>
              </a:rPr>
              <a:t>　</a:t>
            </a:r>
            <a:r>
              <a:rPr kumimoji="1" lang="ja-JP" altLang="en-US" sz="3600" dirty="0" smtClean="0">
                <a:latin typeface="HGP創英角ﾎﾟｯﾌﾟ体" panose="040B0A00000000000000" pitchFamily="50" charset="-128"/>
                <a:ea typeface="HGP創英角ﾎﾟｯﾌﾟ体" panose="040B0A00000000000000" pitchFamily="50" charset="-128"/>
              </a:rPr>
              <a:t>情報が、どのようにしてみなさんのパソコンで</a:t>
            </a:r>
            <a:r>
              <a:rPr kumimoji="1" lang="ja-JP" altLang="en-US" sz="3600" dirty="0" err="1" smtClean="0">
                <a:latin typeface="HGP創英角ﾎﾟｯﾌﾟ体" panose="040B0A00000000000000" pitchFamily="50" charset="-128"/>
                <a:ea typeface="HGP創英角ﾎﾟｯﾌﾟ体" panose="040B0A00000000000000" pitchFamily="50" charset="-128"/>
              </a:rPr>
              <a:t>み</a:t>
            </a:r>
            <a:r>
              <a:rPr kumimoji="1" lang="ja-JP" altLang="en-US" sz="3600" dirty="0" smtClean="0">
                <a:latin typeface="HGP創英角ﾎﾟｯﾌﾟ体" panose="040B0A00000000000000" pitchFamily="50" charset="-128"/>
                <a:ea typeface="HGP創英角ﾎﾟｯﾌﾟ体" panose="040B0A00000000000000" pitchFamily="50" charset="-128"/>
              </a:rPr>
              <a:t> </a:t>
            </a:r>
            <a:endParaRPr lang="en-US" altLang="ja-JP" sz="3600" dirty="0" smtClean="0">
              <a:latin typeface="HGP創英角ﾎﾟｯﾌﾟ体" panose="040B0A00000000000000" pitchFamily="50" charset="-128"/>
              <a:ea typeface="HGP創英角ﾎﾟｯﾌﾟ体" panose="040B0A00000000000000" pitchFamily="50" charset="-128"/>
            </a:endParaRPr>
          </a:p>
          <a:p>
            <a:pPr marL="0" indent="0">
              <a:buNone/>
            </a:pPr>
            <a:r>
              <a:rPr lang="en-US" altLang="ja-JP" sz="3600" dirty="0" smtClean="0">
                <a:latin typeface="HGP創英角ﾎﾟｯﾌﾟ体" panose="040B0A00000000000000" pitchFamily="50" charset="-128"/>
                <a:ea typeface="HGP創英角ﾎﾟｯﾌﾟ体" panose="040B0A00000000000000" pitchFamily="50" charset="-128"/>
              </a:rPr>
              <a:t>    </a:t>
            </a:r>
            <a:r>
              <a:rPr kumimoji="1" lang="ja-JP" altLang="en-US" sz="3600" dirty="0" smtClean="0">
                <a:latin typeface="HGP創英角ﾎﾟｯﾌﾟ体" panose="040B0A00000000000000" pitchFamily="50" charset="-128"/>
                <a:ea typeface="HGP創英角ﾎﾟｯﾌﾟ体" panose="040B0A00000000000000" pitchFamily="50" charset="-128"/>
              </a:rPr>
              <a:t>ることができるのかを、わかりやすく説明します</a:t>
            </a:r>
            <a:r>
              <a:rPr kumimoji="1" lang="ja-JP" altLang="en-US" sz="3600" dirty="0" smtClean="0"/>
              <a:t>。</a:t>
            </a:r>
            <a:endParaRPr kumimoji="1" lang="ja-JP" altLang="en-US" sz="36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835" y="3313111"/>
            <a:ext cx="7296045" cy="2813368"/>
          </a:xfrm>
          <a:prstGeom prst="rect">
            <a:avLst/>
          </a:prstGeom>
        </p:spPr>
      </p:pic>
      <p:sp>
        <p:nvSpPr>
          <p:cNvPr id="4" name="スライド番号プレースホルダー 3"/>
          <p:cNvSpPr>
            <a:spLocks noGrp="1"/>
          </p:cNvSpPr>
          <p:nvPr>
            <p:ph type="sldNum" sz="quarter" idx="12"/>
          </p:nvPr>
        </p:nvSpPr>
        <p:spPr/>
        <p:txBody>
          <a:bodyPr/>
          <a:lstStyle/>
          <a:p>
            <a:fld id="{D47A3879-1B21-4F1C-865B-BA093D8B6A3B}" type="slidenum">
              <a:rPr kumimoji="1" lang="ja-JP" altLang="en-US" smtClean="0"/>
              <a:t>2</a:t>
            </a:fld>
            <a:endParaRPr kumimoji="1" lang="ja-JP" altLang="en-US"/>
          </a:p>
        </p:txBody>
      </p:sp>
    </p:spTree>
    <p:extLst>
      <p:ext uri="{BB962C8B-B14F-4D97-AF65-F5344CB8AC3E}">
        <p14:creationId xmlns:p14="http://schemas.microsoft.com/office/powerpoint/2010/main" val="3530055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noGrp="1"/>
          </p:cNvSpPr>
          <p:nvPr>
            <p:ph type="title"/>
          </p:nvPr>
        </p:nvSpPr>
        <p:spPr>
          <a:xfrm>
            <a:off x="868680" y="288925"/>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smtClean="0">
                <a:latin typeface="HGP創英角ﾎﾟｯﾌﾟ体" panose="040B0A00000000000000" pitchFamily="50" charset="-128"/>
                <a:ea typeface="HGP創英角ﾎﾟｯﾌﾟ体" panose="040B0A00000000000000" pitchFamily="50" charset="-128"/>
              </a:rPr>
              <a:t>　　　　　　</a:t>
            </a:r>
            <a:r>
              <a:rPr lang="ja-JP" altLang="en-US" sz="6000" u="dbl" dirty="0" smtClean="0">
                <a:latin typeface="HGP創英角ﾎﾟｯﾌﾟ体" panose="040B0A00000000000000" pitchFamily="50" charset="-128"/>
                <a:ea typeface="HGP創英角ﾎﾟｯﾌﾟ体" panose="040B0A00000000000000" pitchFamily="50" charset="-128"/>
              </a:rPr>
              <a:t>ＷＷＷブラウザ</a:t>
            </a:r>
            <a:endParaRPr lang="en-US" altLang="ja-JP" sz="6000" u="dbl" dirty="0" smtClean="0">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647700" y="1613534"/>
            <a:ext cx="10957560" cy="1434239"/>
          </a:xfrm>
          <a:prstGeom prst="rect">
            <a:avLst/>
          </a:prstGeom>
          <a:noFill/>
        </p:spPr>
        <p:txBody>
          <a:bodyPr wrap="square" rtlCol="0">
            <a:spAutoFit/>
          </a:bodyPr>
          <a:lstStyle/>
          <a:p>
            <a:r>
              <a:rPr kumimoji="1" lang="ja-JP" altLang="en-US" sz="2400" b="1" dirty="0" smtClean="0">
                <a:latin typeface="ＭＳ Ｐゴシック" panose="020B0600070205080204" pitchFamily="50" charset="-128"/>
                <a:ea typeface="ＭＳ Ｐゴシック" panose="020B0600070205080204" pitchFamily="50" charset="-128"/>
              </a:rPr>
              <a:t>ＷＷＷにおいてクライアントになるのが、</a:t>
            </a:r>
            <a:r>
              <a:rPr lang="ja-JP" altLang="en-US" sz="2400" b="1" dirty="0" smtClean="0">
                <a:latin typeface="ＭＳ Ｐゴシック" panose="020B0600070205080204" pitchFamily="50" charset="-128"/>
                <a:ea typeface="ＭＳ Ｐゴシック" panose="020B0600070205080204" pitchFamily="50" charset="-128"/>
              </a:rPr>
              <a:t>ＷＷＷ</a:t>
            </a:r>
            <a:r>
              <a:rPr lang="en-US" altLang="ja-JP" sz="2400" b="1" dirty="0" smtClean="0">
                <a:latin typeface="ＭＳ Ｐゴシック" panose="020B0600070205080204" pitchFamily="50" charset="-128"/>
                <a:ea typeface="ＭＳ Ｐゴシック" panose="020B0600070205080204" pitchFamily="50" charset="-128"/>
              </a:rPr>
              <a:t>(Web)</a:t>
            </a:r>
            <a:r>
              <a:rPr lang="ja-JP" altLang="en-US" sz="2400" b="1" dirty="0" smtClean="0">
                <a:latin typeface="ＭＳ Ｐゴシック" panose="020B0600070205080204" pitchFamily="50" charset="-128"/>
                <a:ea typeface="ＭＳ Ｐゴシック" panose="020B0600070205080204" pitchFamily="50" charset="-128"/>
              </a:rPr>
              <a:t>ブラウザというアプリケーションです。サーバーが受け取ったデータをユーザーにわかりやすい形式で表示します。</a:t>
            </a:r>
            <a:endParaRPr lang="en-US" altLang="ja-JP" sz="2400" b="1" dirty="0" smtClean="0">
              <a:latin typeface="ＭＳ Ｐゴシック" panose="020B0600070205080204" pitchFamily="50" charset="-128"/>
              <a:ea typeface="ＭＳ Ｐゴシック" panose="020B0600070205080204" pitchFamily="50" charset="-128"/>
            </a:endParaRPr>
          </a:p>
          <a:p>
            <a:r>
              <a:rPr kumimoji="1" lang="ja-JP" altLang="en-US" sz="2400" b="1" dirty="0" smtClean="0">
                <a:latin typeface="ＭＳ Ｐゴシック" panose="020B0600070205080204" pitchFamily="50" charset="-128"/>
                <a:ea typeface="ＭＳ Ｐゴシック" panose="020B0600070205080204" pitchFamily="50" charset="-128"/>
              </a:rPr>
              <a:t>Ｗｅｂブラウザには</a:t>
            </a:r>
            <a:r>
              <a:rPr lang="en-US" altLang="ja-JP" sz="2400" b="1" dirty="0">
                <a:latin typeface="ＭＳ Ｐゴシック" panose="020B0600070205080204" pitchFamily="50" charset="-128"/>
                <a:ea typeface="ＭＳ Ｐゴシック" panose="020B0600070205080204" pitchFamily="50" charset="-128"/>
              </a:rPr>
              <a:t>Windows</a:t>
            </a:r>
            <a:r>
              <a:rPr lang="ja-JP" altLang="en-US" sz="2400" b="1" dirty="0">
                <a:latin typeface="ＭＳ Ｐゴシック" panose="020B0600070205080204" pitchFamily="50" charset="-128"/>
                <a:ea typeface="ＭＳ Ｐゴシック" panose="020B0600070205080204" pitchFamily="50" charset="-128"/>
              </a:rPr>
              <a:t>なら </a:t>
            </a:r>
            <a:r>
              <a:rPr lang="en-US" altLang="ja-JP" sz="2400" b="1" dirty="0">
                <a:latin typeface="ＭＳ Ｐゴシック" panose="020B0600070205080204" pitchFamily="50" charset="-128"/>
                <a:ea typeface="ＭＳ Ｐゴシック" panose="020B0600070205080204" pitchFamily="50" charset="-128"/>
              </a:rPr>
              <a:t>IE</a:t>
            </a:r>
            <a:r>
              <a:rPr lang="ja-JP" altLang="en-US" sz="2400" b="1" dirty="0" smtClean="0">
                <a:latin typeface="ＭＳ Ｐゴシック" panose="020B0600070205080204" pitchFamily="50" charset="-128"/>
                <a:ea typeface="ＭＳ Ｐゴシック" panose="020B0600070205080204" pitchFamily="50" charset="-128"/>
              </a:rPr>
              <a:t>や</a:t>
            </a:r>
            <a:r>
              <a:rPr lang="en-US" altLang="ja-JP" sz="2400" b="1" dirty="0" err="1">
                <a:latin typeface="ＭＳ Ｐゴシック" panose="020B0600070205080204" pitchFamily="50" charset="-128"/>
                <a:ea typeface="ＭＳ Ｐゴシック" panose="020B0600070205080204" pitchFamily="50" charset="-128"/>
              </a:rPr>
              <a:t>FireFox</a:t>
            </a:r>
            <a:r>
              <a:rPr lang="ja-JP" altLang="en-US" sz="2400" b="1" dirty="0" err="1">
                <a:latin typeface="ＭＳ Ｐゴシック" panose="020B0600070205080204" pitchFamily="50" charset="-128"/>
                <a:ea typeface="ＭＳ Ｐゴシック" panose="020B0600070205080204" pitchFamily="50" charset="-128"/>
              </a:rPr>
              <a:t>、</a:t>
            </a:r>
            <a:r>
              <a:rPr lang="en-US" altLang="ja-JP" sz="2400" b="1" dirty="0">
                <a:latin typeface="ＭＳ Ｐゴシック" panose="020B0600070205080204" pitchFamily="50" charset="-128"/>
                <a:ea typeface="ＭＳ Ｐゴシック" panose="020B0600070205080204" pitchFamily="50" charset="-128"/>
              </a:rPr>
              <a:t>Google </a:t>
            </a:r>
            <a:r>
              <a:rPr lang="en-US" altLang="ja-JP" sz="2400" b="1" dirty="0" smtClean="0">
                <a:latin typeface="ＭＳ Ｐゴシック" panose="020B0600070205080204" pitchFamily="50" charset="-128"/>
                <a:ea typeface="ＭＳ Ｐゴシック" panose="020B0600070205080204" pitchFamily="50" charset="-128"/>
              </a:rPr>
              <a:t>Chrome</a:t>
            </a:r>
            <a:r>
              <a:rPr lang="ja-JP" altLang="en-US" sz="2400" b="1" dirty="0" err="1" smtClean="0"/>
              <a:t>、</a:t>
            </a:r>
            <a:r>
              <a:rPr lang="en-US" altLang="ja-JP" sz="2400" b="1" dirty="0">
                <a:latin typeface="ＭＳ Ｐゴシック" panose="020B0600070205080204" pitchFamily="50" charset="-128"/>
              </a:rPr>
              <a:t> Safari</a:t>
            </a:r>
            <a:r>
              <a:rPr lang="ja-JP" altLang="en-US" sz="2400" b="1" dirty="0" smtClean="0"/>
              <a:t>等</a:t>
            </a:r>
            <a:r>
              <a:rPr lang="ja-JP" altLang="en-US" sz="2400" b="1" dirty="0" smtClean="0">
                <a:latin typeface="ＭＳ Ｐゴシック" panose="020B0600070205080204" pitchFamily="50" charset="-128"/>
                <a:ea typeface="ＭＳ Ｐゴシック" panose="020B0600070205080204" pitchFamily="50" charset="-128"/>
              </a:rPr>
              <a:t>があります。</a:t>
            </a:r>
            <a:endParaRPr lang="en-US" altLang="ja-JP" sz="2400" b="1" dirty="0" smtClean="0">
              <a:latin typeface="ＭＳ Ｐゴシック" panose="020B0600070205080204" pitchFamily="50" charset="-128"/>
              <a:ea typeface="ＭＳ Ｐゴシック" panose="020B0600070205080204" pitchFamily="50" charset="-128"/>
            </a:endParaRPr>
          </a:p>
          <a:p>
            <a:r>
              <a:rPr kumimoji="1" lang="ja-JP" altLang="en-US" sz="1520" b="1" dirty="0" smtClean="0">
                <a:latin typeface="ＭＳ Ｐゴシック" panose="020B0600070205080204" pitchFamily="50" charset="-128"/>
                <a:ea typeface="ＭＳ Ｐゴシック" panose="020B0600070205080204" pitchFamily="50" charset="-128"/>
              </a:rPr>
              <a:t>（</a:t>
            </a:r>
            <a:r>
              <a:rPr lang="ja-JP" altLang="en-US" sz="1520" b="1" dirty="0"/>
              <a:t>併用が</a:t>
            </a:r>
            <a:r>
              <a:rPr lang="ja-JP" altLang="en-US" sz="1520" b="1" dirty="0" smtClean="0"/>
              <a:t>可能</a:t>
            </a:r>
            <a:r>
              <a:rPr kumimoji="1" lang="ja-JP" altLang="en-US" sz="1520" b="1" dirty="0" smtClean="0">
                <a:latin typeface="ＭＳ Ｐゴシック" panose="020B0600070205080204" pitchFamily="50" charset="-128"/>
                <a:ea typeface="ＭＳ Ｐゴシック" panose="020B0600070205080204" pitchFamily="50" charset="-128"/>
              </a:rPr>
              <a:t>）</a:t>
            </a:r>
            <a:endParaRPr kumimoji="1" lang="ja-JP" altLang="en-US" sz="1520" b="1"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310640" y="3047773"/>
            <a:ext cx="9959490" cy="3474947"/>
          </a:xfrm>
          <a:prstGeom prst="rect">
            <a:avLst/>
          </a:prstGeom>
        </p:spPr>
      </p:pic>
      <p:sp>
        <p:nvSpPr>
          <p:cNvPr id="5" name="スライド番号プレースホルダー 4"/>
          <p:cNvSpPr>
            <a:spLocks noGrp="1"/>
          </p:cNvSpPr>
          <p:nvPr>
            <p:ph type="sldNum" sz="quarter" idx="12"/>
          </p:nvPr>
        </p:nvSpPr>
        <p:spPr/>
        <p:txBody>
          <a:bodyPr/>
          <a:lstStyle/>
          <a:p>
            <a:fld id="{D47A3879-1B21-4F1C-865B-BA093D8B6A3B}" type="slidenum">
              <a:rPr kumimoji="1" lang="ja-JP" altLang="en-US" smtClean="0"/>
              <a:t>20</a:t>
            </a:fld>
            <a:endParaRPr kumimoji="1" lang="ja-JP" altLang="en-US"/>
          </a:p>
        </p:txBody>
      </p:sp>
    </p:spTree>
    <p:extLst>
      <p:ext uri="{BB962C8B-B14F-4D97-AF65-F5344CB8AC3E}">
        <p14:creationId xmlns:p14="http://schemas.microsoft.com/office/powerpoint/2010/main" val="415639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noGrp="1"/>
          </p:cNvSpPr>
          <p:nvPr>
            <p:ph type="title"/>
          </p:nvPr>
        </p:nvSpPr>
        <p:spPr>
          <a:xfrm>
            <a:off x="868679" y="221294"/>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smtClean="0">
                <a:latin typeface="HGP創英角ﾎﾟｯﾌﾟ体" panose="040B0A00000000000000" pitchFamily="50" charset="-128"/>
                <a:ea typeface="HGP創英角ﾎﾟｯﾌﾟ体" panose="040B0A00000000000000" pitchFamily="50" charset="-128"/>
              </a:rPr>
              <a:t>　　　　　　　</a:t>
            </a:r>
            <a:r>
              <a:rPr lang="en-US" altLang="ja-JP" sz="6000" u="dbl" dirty="0" smtClean="0">
                <a:latin typeface="HGP創英角ﾎﾟｯﾌﾟ体" panose="040B0A00000000000000" pitchFamily="50" charset="-128"/>
                <a:ea typeface="HGP創英角ﾎﾟｯﾌﾟ体" panose="040B0A00000000000000" pitchFamily="50" charset="-128"/>
              </a:rPr>
              <a:t>WWW</a:t>
            </a:r>
            <a:r>
              <a:rPr lang="ja-JP" altLang="en-US" sz="6000" u="dbl" dirty="0" smtClean="0">
                <a:latin typeface="HGP創英角ﾎﾟｯﾌﾟ体" panose="040B0A00000000000000" pitchFamily="50" charset="-128"/>
                <a:ea typeface="HGP創英角ﾎﾟｯﾌﾟ体" panose="040B0A00000000000000" pitchFamily="50" charset="-128"/>
              </a:rPr>
              <a:t>の概要</a:t>
            </a:r>
            <a:endParaRPr lang="en-US" altLang="ja-JP" sz="6000" u="dbl" dirty="0" smtClean="0">
              <a:latin typeface="HGP創英角ﾎﾟｯﾌﾟ体" panose="040B0A00000000000000" pitchFamily="50" charset="-128"/>
              <a:ea typeface="HGP創英角ﾎﾟｯﾌﾟ体" panose="040B0A00000000000000" pitchFamily="50" charset="-128"/>
            </a:endParaRPr>
          </a:p>
        </p:txBody>
      </p:sp>
      <p:pic>
        <p:nvPicPr>
          <p:cNvPr id="5" name="図 4" descr="「パソコンのイラ...」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051" y="2695663"/>
            <a:ext cx="1669950" cy="137969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パソコンのイラ...」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967" y="4988734"/>
            <a:ext cx="1675157" cy="143954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パソコンのイラ...」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377" y="5033661"/>
            <a:ext cx="1785352" cy="13496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flipV="1">
            <a:off x="4175882" y="4018707"/>
            <a:ext cx="676275"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4567987" y="4148580"/>
            <a:ext cx="638175" cy="647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7993343" y="4156986"/>
            <a:ext cx="619125" cy="4857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478214" y="4111981"/>
            <a:ext cx="581025" cy="438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648949" y="4099889"/>
            <a:ext cx="646331" cy="369332"/>
          </a:xfrm>
          <a:prstGeom prst="rect">
            <a:avLst/>
          </a:prstGeom>
        </p:spPr>
        <p:txBody>
          <a:bodyPr wrap="none">
            <a:spAutoFit/>
          </a:bodyPr>
          <a:lstStyle/>
          <a:p>
            <a:r>
              <a:rPr lang="ja-JP" altLang="en-US" b="1" dirty="0"/>
              <a:t>要求</a:t>
            </a:r>
          </a:p>
        </p:txBody>
      </p:sp>
      <p:sp>
        <p:nvSpPr>
          <p:cNvPr id="14" name="正方形/長方形 13"/>
          <p:cNvSpPr/>
          <p:nvPr/>
        </p:nvSpPr>
        <p:spPr>
          <a:xfrm>
            <a:off x="4974729" y="4408792"/>
            <a:ext cx="1398140" cy="369332"/>
          </a:xfrm>
          <a:prstGeom prst="rect">
            <a:avLst/>
          </a:prstGeom>
        </p:spPr>
        <p:txBody>
          <a:bodyPr wrap="none">
            <a:spAutoFit/>
          </a:bodyPr>
          <a:lstStyle/>
          <a:p>
            <a:r>
              <a:rPr lang="ja-JP" altLang="en-US" b="1" dirty="0"/>
              <a:t>ダウンロード</a:t>
            </a:r>
          </a:p>
        </p:txBody>
      </p:sp>
      <p:sp>
        <p:nvSpPr>
          <p:cNvPr id="15" name="正方形/長方形 14"/>
          <p:cNvSpPr/>
          <p:nvPr/>
        </p:nvSpPr>
        <p:spPr>
          <a:xfrm>
            <a:off x="8928985" y="4103098"/>
            <a:ext cx="1398140" cy="369332"/>
          </a:xfrm>
          <a:prstGeom prst="rect">
            <a:avLst/>
          </a:prstGeom>
        </p:spPr>
        <p:txBody>
          <a:bodyPr wrap="none">
            <a:spAutoFit/>
          </a:bodyPr>
          <a:lstStyle/>
          <a:p>
            <a:r>
              <a:rPr lang="ja-JP" altLang="en-US" b="1" dirty="0"/>
              <a:t>ダウンロード</a:t>
            </a:r>
          </a:p>
        </p:txBody>
      </p:sp>
      <p:sp>
        <p:nvSpPr>
          <p:cNvPr id="16" name="正方形/長方形 15"/>
          <p:cNvSpPr/>
          <p:nvPr/>
        </p:nvSpPr>
        <p:spPr>
          <a:xfrm>
            <a:off x="7656574" y="4365465"/>
            <a:ext cx="646331" cy="369332"/>
          </a:xfrm>
          <a:prstGeom prst="rect">
            <a:avLst/>
          </a:prstGeom>
        </p:spPr>
        <p:txBody>
          <a:bodyPr wrap="none">
            <a:spAutoFit/>
          </a:bodyPr>
          <a:lstStyle/>
          <a:p>
            <a:r>
              <a:rPr lang="ja-JP" altLang="en-US" b="1" dirty="0"/>
              <a:t>要求</a:t>
            </a:r>
          </a:p>
        </p:txBody>
      </p:sp>
      <p:sp>
        <p:nvSpPr>
          <p:cNvPr id="17" name="正方形/長方形 16"/>
          <p:cNvSpPr/>
          <p:nvPr/>
        </p:nvSpPr>
        <p:spPr>
          <a:xfrm>
            <a:off x="5741051" y="2393754"/>
            <a:ext cx="1725152" cy="369332"/>
          </a:xfrm>
          <a:prstGeom prst="rect">
            <a:avLst/>
          </a:prstGeom>
        </p:spPr>
        <p:txBody>
          <a:bodyPr wrap="none">
            <a:spAutoFit/>
          </a:bodyPr>
          <a:lstStyle/>
          <a:p>
            <a:r>
              <a:rPr lang="ja-JP" altLang="en-US" b="1" dirty="0"/>
              <a:t>WWWサーバー</a:t>
            </a:r>
          </a:p>
        </p:txBody>
      </p:sp>
      <p:sp>
        <p:nvSpPr>
          <p:cNvPr id="18" name="正方形/長方形 17"/>
          <p:cNvSpPr/>
          <p:nvPr/>
        </p:nvSpPr>
        <p:spPr>
          <a:xfrm>
            <a:off x="2570151" y="2517834"/>
            <a:ext cx="3450257" cy="1200329"/>
          </a:xfrm>
          <a:prstGeom prst="rect">
            <a:avLst/>
          </a:prstGeom>
        </p:spPr>
        <p:txBody>
          <a:bodyPr wrap="square">
            <a:spAutoFit/>
          </a:bodyPr>
          <a:lstStyle/>
          <a:p>
            <a:r>
              <a:rPr lang="ja-JP" altLang="en-US" b="1" dirty="0" smtClean="0"/>
              <a:t>ハイパーテキストや画像</a:t>
            </a:r>
            <a:endParaRPr lang="en-US" altLang="ja-JP" b="1" dirty="0" smtClean="0"/>
          </a:p>
          <a:p>
            <a:r>
              <a:rPr lang="ja-JP" altLang="en-US" b="1" dirty="0" smtClean="0"/>
              <a:t>・音声ファイルなどを保管し</a:t>
            </a:r>
            <a:endParaRPr lang="en-US" altLang="ja-JP" b="1" dirty="0" smtClean="0"/>
          </a:p>
          <a:p>
            <a:r>
              <a:rPr lang="ja-JP" altLang="en-US" b="1" dirty="0" smtClean="0"/>
              <a:t>てＷＷＷブラウザからの要求に</a:t>
            </a:r>
            <a:endParaRPr lang="en-US" altLang="ja-JP" b="1" dirty="0" smtClean="0"/>
          </a:p>
          <a:p>
            <a:r>
              <a:rPr lang="ja-JP" altLang="en-US" b="1" dirty="0" smtClean="0"/>
              <a:t>応じて渡す。</a:t>
            </a:r>
            <a:endParaRPr lang="ja-JP" altLang="en-US" b="1" dirty="0"/>
          </a:p>
        </p:txBody>
      </p:sp>
      <p:sp>
        <p:nvSpPr>
          <p:cNvPr id="19" name="正方形/長方形 18"/>
          <p:cNvSpPr/>
          <p:nvPr/>
        </p:nvSpPr>
        <p:spPr>
          <a:xfrm>
            <a:off x="5478235" y="5084814"/>
            <a:ext cx="2565788" cy="1200329"/>
          </a:xfrm>
          <a:prstGeom prst="rect">
            <a:avLst/>
          </a:prstGeom>
        </p:spPr>
        <p:txBody>
          <a:bodyPr wrap="square">
            <a:spAutoFit/>
          </a:bodyPr>
          <a:lstStyle/>
          <a:p>
            <a:r>
              <a:rPr lang="ja-JP" altLang="en-US" b="1" dirty="0" smtClean="0"/>
              <a:t>ＷＷＷブラウザ</a:t>
            </a:r>
            <a:endParaRPr lang="en-US" altLang="ja-JP" b="1" dirty="0" smtClean="0"/>
          </a:p>
          <a:p>
            <a:r>
              <a:rPr lang="ja-JP" altLang="en-US" b="1" dirty="0" smtClean="0"/>
              <a:t>ＷＷＷサーバーからダウンロードしたファイルを</a:t>
            </a:r>
            <a:endParaRPr lang="en-US" altLang="ja-JP" b="1" dirty="0" smtClean="0"/>
          </a:p>
          <a:p>
            <a:r>
              <a:rPr lang="ja-JP" altLang="en-US" b="1" dirty="0"/>
              <a:t>表示</a:t>
            </a:r>
            <a:r>
              <a:rPr lang="ja-JP" altLang="en-US" b="1" dirty="0" smtClean="0"/>
              <a:t>する。</a:t>
            </a:r>
            <a:endParaRPr lang="en-US" altLang="ja-JP" b="1" dirty="0" smtClean="0"/>
          </a:p>
        </p:txBody>
      </p:sp>
      <p:sp>
        <p:nvSpPr>
          <p:cNvPr id="20" name="テキスト ボックス 19"/>
          <p:cNvSpPr txBox="1"/>
          <p:nvPr/>
        </p:nvSpPr>
        <p:spPr>
          <a:xfrm>
            <a:off x="1160789" y="1393318"/>
            <a:ext cx="10424160" cy="830997"/>
          </a:xfrm>
          <a:prstGeom prst="rect">
            <a:avLst/>
          </a:prstGeom>
          <a:noFill/>
        </p:spPr>
        <p:txBody>
          <a:bodyPr wrap="square" rtlCol="0">
            <a:spAutoFit/>
          </a:bodyPr>
          <a:lstStyle/>
          <a:p>
            <a:r>
              <a:rPr lang="ja-JP" altLang="en-US" sz="2400" b="1" dirty="0" smtClean="0">
                <a:latin typeface="ＭＳ Ｐゴシック" panose="020B0600070205080204" pitchFamily="50" charset="-128"/>
                <a:ea typeface="ＭＳ Ｐゴシック" panose="020B0600070205080204" pitchFamily="50" charset="-128"/>
              </a:rPr>
              <a:t>ＷＷＷは、ＷＷＷサーバーとＷＷＷブラウザのやり取りで成り立っている。やり取りはＨＴＴＰ</a:t>
            </a:r>
            <a:r>
              <a:rPr lang="en-US" altLang="ja-JP" sz="2400" b="1" dirty="0" smtClean="0">
                <a:latin typeface="ＭＳ Ｐゴシック" panose="020B0600070205080204" pitchFamily="50" charset="-128"/>
                <a:ea typeface="ＭＳ Ｐゴシック" panose="020B0600070205080204" pitchFamily="50" charset="-128"/>
              </a:rPr>
              <a:t>(Hyper Text Transfer Protocol)</a:t>
            </a:r>
            <a:r>
              <a:rPr lang="ja-JP" altLang="en-US" sz="2400" b="1" dirty="0" smtClean="0">
                <a:latin typeface="ＭＳ Ｐゴシック" panose="020B0600070205080204" pitchFamily="50" charset="-128"/>
                <a:ea typeface="ＭＳ Ｐゴシック" panose="020B0600070205080204" pitchFamily="50" charset="-128"/>
              </a:rPr>
              <a:t>というプロトコルに基づいている。</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2" name="円形吹き出し 21"/>
          <p:cNvSpPr/>
          <p:nvPr/>
        </p:nvSpPr>
        <p:spPr>
          <a:xfrm>
            <a:off x="1532205" y="4128185"/>
            <a:ext cx="1853278" cy="634075"/>
          </a:xfrm>
          <a:prstGeom prst="wedgeEllipseCallout">
            <a:avLst>
              <a:gd name="adj1" fmla="val 58933"/>
              <a:gd name="adj2" fmla="val 737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AR Pゴシック体S" panose="020B0A00000000000000" pitchFamily="50" charset="-128"/>
                <a:ea typeface="AR Pゴシック体S" panose="020B0A00000000000000" pitchFamily="50" charset="-128"/>
              </a:rPr>
              <a:t>このＵＲＬにファイルを</a:t>
            </a:r>
            <a:r>
              <a:rPr kumimoji="1" lang="ja-JP" altLang="en-US" sz="1200" dirty="0" err="1" smtClean="0">
                <a:solidFill>
                  <a:schemeClr val="tx1"/>
                </a:solidFill>
                <a:latin typeface="AR Pゴシック体S" panose="020B0A00000000000000" pitchFamily="50" charset="-128"/>
                <a:ea typeface="AR Pゴシック体S" panose="020B0A00000000000000" pitchFamily="50" charset="-128"/>
              </a:rPr>
              <a:t>ください</a:t>
            </a:r>
            <a:r>
              <a:rPr kumimoji="1" lang="ja-JP" altLang="en-US" sz="1200" dirty="0" err="1" smtClean="0">
                <a:latin typeface="AR Pゴシック体S" panose="020B0A00000000000000" pitchFamily="50" charset="-128"/>
                <a:ea typeface="AR Pゴシック体S" panose="020B0A00000000000000" pitchFamily="50" charset="-128"/>
              </a:rPr>
              <a:t>こ</a:t>
            </a:r>
            <a:endParaRPr kumimoji="1" lang="ja-JP" altLang="en-US" sz="1200" dirty="0">
              <a:latin typeface="AR Pゴシック体S" panose="020B0A00000000000000" pitchFamily="50" charset="-128"/>
              <a:ea typeface="AR Pゴシック体S" panose="020B0A00000000000000" pitchFamily="50" charset="-128"/>
            </a:endParaRPr>
          </a:p>
        </p:txBody>
      </p:sp>
      <p:sp>
        <p:nvSpPr>
          <p:cNvPr id="23" name="円形吹き出し 22"/>
          <p:cNvSpPr/>
          <p:nvPr/>
        </p:nvSpPr>
        <p:spPr>
          <a:xfrm>
            <a:off x="9731671" y="4720080"/>
            <a:ext cx="1853278" cy="634075"/>
          </a:xfrm>
          <a:prstGeom prst="wedgeEllipseCallout">
            <a:avLst>
              <a:gd name="adj1" fmla="val -52081"/>
              <a:gd name="adj2" fmla="val 953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AR Pゴシック体S" panose="020B0A00000000000000" pitchFamily="50" charset="-128"/>
                <a:ea typeface="AR Pゴシック体S" panose="020B0A00000000000000" pitchFamily="50" charset="-128"/>
              </a:rPr>
              <a:t>このＵＲＬにファイルを</a:t>
            </a:r>
            <a:r>
              <a:rPr kumimoji="1" lang="ja-JP" altLang="en-US" sz="1200" dirty="0" err="1" smtClean="0">
                <a:solidFill>
                  <a:schemeClr val="tx1"/>
                </a:solidFill>
                <a:latin typeface="AR Pゴシック体S" panose="020B0A00000000000000" pitchFamily="50" charset="-128"/>
                <a:ea typeface="AR Pゴシック体S" panose="020B0A00000000000000" pitchFamily="50" charset="-128"/>
              </a:rPr>
              <a:t>ください</a:t>
            </a:r>
            <a:r>
              <a:rPr kumimoji="1" lang="ja-JP" altLang="en-US" sz="1200" dirty="0" err="1" smtClean="0">
                <a:latin typeface="AR Pゴシック体S" panose="020B0A00000000000000" pitchFamily="50" charset="-128"/>
                <a:ea typeface="AR Pゴシック体S" panose="020B0A00000000000000" pitchFamily="50" charset="-128"/>
              </a:rPr>
              <a:t>こ</a:t>
            </a:r>
            <a:endParaRPr kumimoji="1" lang="ja-JP" altLang="en-US" sz="1200" dirty="0">
              <a:latin typeface="AR Pゴシック体S" panose="020B0A00000000000000" pitchFamily="50" charset="-128"/>
              <a:ea typeface="AR Pゴシック体S" panose="020B0A00000000000000" pitchFamily="50" charset="-128"/>
            </a:endParaRP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21</a:t>
            </a:fld>
            <a:endParaRPr kumimoji="1" lang="ja-JP" altLang="en-US"/>
          </a:p>
        </p:txBody>
      </p:sp>
    </p:spTree>
    <p:extLst>
      <p:ext uri="{BB962C8B-B14F-4D97-AF65-F5344CB8AC3E}">
        <p14:creationId xmlns:p14="http://schemas.microsoft.com/office/powerpoint/2010/main" val="275948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4875" y="904875"/>
            <a:ext cx="9625965" cy="1446550"/>
          </a:xfrm>
          <a:prstGeom prst="rect">
            <a:avLst/>
          </a:prstGeom>
        </p:spPr>
        <p:txBody>
          <a:bodyPr wrap="square">
            <a:spAutoFit/>
          </a:bodyPr>
          <a:lstStyle/>
          <a:p>
            <a:r>
              <a:rPr lang="ja-JP" altLang="en-US" sz="4400" b="1" dirty="0">
                <a:hlinkClick r:id="rId2"/>
              </a:rPr>
              <a:t>探しものはなんですか？あなたの検索力をあげる２０の方法！！</a:t>
            </a:r>
            <a:endParaRPr lang="ja-JP" altLang="en-US" sz="4400" b="1" dirty="0"/>
          </a:p>
        </p:txBody>
      </p:sp>
      <p:sp>
        <p:nvSpPr>
          <p:cNvPr id="6" name="テキスト ボックス 5"/>
          <p:cNvSpPr txBox="1"/>
          <p:nvPr/>
        </p:nvSpPr>
        <p:spPr>
          <a:xfrm>
            <a:off x="904875" y="2840801"/>
            <a:ext cx="9747885" cy="830997"/>
          </a:xfrm>
          <a:prstGeom prst="rect">
            <a:avLst/>
          </a:prstGeom>
          <a:noFill/>
        </p:spPr>
        <p:txBody>
          <a:bodyPr wrap="square" rtlCol="0">
            <a:spAutoFit/>
          </a:bodyPr>
          <a:lstStyle/>
          <a:p>
            <a:r>
              <a:rPr lang="en-US" altLang="ja-JP" sz="2400" b="1" dirty="0">
                <a:solidFill>
                  <a:srgbClr val="C00000"/>
                </a:solidFill>
              </a:rPr>
              <a:t>Google</a:t>
            </a:r>
            <a:r>
              <a:rPr lang="ja-JP" altLang="en-US" sz="2400" b="1" dirty="0">
                <a:solidFill>
                  <a:srgbClr val="C00000"/>
                </a:solidFill>
              </a:rPr>
              <a:t>で検索するとたくさん出てくる検索結果。「あ、これは除外したい、これをもっと深く調べたい</a:t>
            </a:r>
            <a:r>
              <a:rPr lang="en-US" altLang="ja-JP" sz="2400" b="1" dirty="0">
                <a:solidFill>
                  <a:srgbClr val="C00000"/>
                </a:solidFill>
              </a:rPr>
              <a:t>……</a:t>
            </a:r>
            <a:r>
              <a:rPr lang="ja-JP" altLang="en-US" sz="2400" b="1" dirty="0">
                <a:solidFill>
                  <a:srgbClr val="C00000"/>
                </a:solidFill>
              </a:rPr>
              <a:t>」なんて思ったことはありませんか。</a:t>
            </a:r>
            <a:endParaRPr kumimoji="1" lang="ja-JP" altLang="en-US" sz="2400" b="1" dirty="0">
              <a:solidFill>
                <a:srgbClr val="C00000"/>
              </a:solidFill>
              <a:latin typeface="ＭＳ Ｐゴシック" panose="020B0600070205080204" pitchFamily="50" charset="-128"/>
              <a:ea typeface="ＭＳ Ｐゴシック" panose="020B0600070205080204" pitchFamily="50" charset="-128"/>
            </a:endParaRPr>
          </a:p>
        </p:txBody>
      </p:sp>
      <p:pic>
        <p:nvPicPr>
          <p:cNvPr id="1028" name="Picture 4" descr="けれどそのGoogle検索、使いこなせていますか？">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894" y="4161174"/>
            <a:ext cx="4584065" cy="208722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mig?src=http%3A%2F%2Ft1.gsta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4875" cy="9048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22</a:t>
            </a:fld>
            <a:endParaRPr kumimoji="1" lang="ja-JP" altLang="en-US"/>
          </a:p>
        </p:txBody>
      </p:sp>
    </p:spTree>
    <p:extLst>
      <p:ext uri="{BB962C8B-B14F-4D97-AF65-F5344CB8AC3E}">
        <p14:creationId xmlns:p14="http://schemas.microsoft.com/office/powerpoint/2010/main" val="421338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6400" y="882134"/>
            <a:ext cx="9646920" cy="707886"/>
          </a:xfrm>
          <a:prstGeom prst="rect">
            <a:avLst/>
          </a:prstGeom>
        </p:spPr>
        <p:txBody>
          <a:bodyPr wrap="square">
            <a:spAutoFit/>
          </a:bodyPr>
          <a:lstStyle/>
          <a:p>
            <a:r>
              <a:rPr lang="ja-JP" altLang="en-US" sz="4000" b="1" dirty="0" smtClean="0"/>
              <a:t>☆　絶対</a:t>
            </a:r>
            <a:r>
              <a:rPr lang="ja-JP" altLang="en-US" sz="4000" b="1" dirty="0"/>
              <a:t>覚えておきたい５つのテクニック！</a:t>
            </a:r>
          </a:p>
        </p:txBody>
      </p:sp>
      <p:sp>
        <p:nvSpPr>
          <p:cNvPr id="5" name="正方形/長方形 4"/>
          <p:cNvSpPr/>
          <p:nvPr/>
        </p:nvSpPr>
        <p:spPr>
          <a:xfrm>
            <a:off x="1784328" y="2147054"/>
            <a:ext cx="2818151" cy="523220"/>
          </a:xfrm>
          <a:prstGeom prst="rect">
            <a:avLst/>
          </a:prstGeom>
        </p:spPr>
        <p:txBody>
          <a:bodyPr wrap="square">
            <a:spAutoFit/>
          </a:bodyPr>
          <a:lstStyle/>
          <a:p>
            <a:r>
              <a:rPr lang="ja-JP" altLang="en-US" sz="2800" b="1" dirty="0"/>
              <a:t>１．「</a:t>
            </a:r>
            <a:r>
              <a:rPr lang="en-US" altLang="ja-JP" sz="2800" b="1" dirty="0"/>
              <a:t>AND</a:t>
            </a:r>
            <a:r>
              <a:rPr lang="ja-JP" altLang="en-US" sz="2800" b="1" dirty="0"/>
              <a:t>」検索</a:t>
            </a:r>
          </a:p>
        </p:txBody>
      </p:sp>
      <p:pic>
        <p:nvPicPr>
          <p:cNvPr id="2050" name="Picture 2" descr="https://rr.img.naver.jp/mig?src=http%3A%2F%2Fs3.amazonaws.com%2Frapgenius%2Ffilepicker%252FQMGVKfNYShmt5nKlx6wc_and.jpg&amp;twidth=1000&amp;theight=0&amp;qlt=80&amp;res_format=jpg&amp;o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378" y="3396553"/>
            <a:ext cx="1033145" cy="103314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000108" y="2998072"/>
            <a:ext cx="6252033" cy="461665"/>
          </a:xfrm>
          <a:prstGeom prst="rect">
            <a:avLst/>
          </a:prstGeom>
        </p:spPr>
        <p:txBody>
          <a:bodyPr wrap="none">
            <a:spAutoFit/>
          </a:bodyPr>
          <a:lstStyle/>
          <a:p>
            <a:r>
              <a:rPr lang="ja-JP" altLang="en-US" sz="2400" b="1" dirty="0"/>
              <a:t>両方の語句を含むページを表示してくれる検索</a:t>
            </a:r>
          </a:p>
        </p:txBody>
      </p:sp>
      <p:sp>
        <p:nvSpPr>
          <p:cNvPr id="7" name="正方形/長方形 6"/>
          <p:cNvSpPr/>
          <p:nvPr/>
        </p:nvSpPr>
        <p:spPr>
          <a:xfrm>
            <a:off x="4000108" y="3492306"/>
            <a:ext cx="6921542" cy="1015663"/>
          </a:xfrm>
          <a:prstGeom prst="rect">
            <a:avLst/>
          </a:prstGeom>
        </p:spPr>
        <p:txBody>
          <a:bodyPr wrap="square">
            <a:spAutoFit/>
          </a:bodyPr>
          <a:lstStyle/>
          <a:p>
            <a:r>
              <a:rPr lang="ja-JP" altLang="en-US" sz="2000" b="1" dirty="0"/>
              <a:t>これは普段使っているかたも多いかと思います。</a:t>
            </a:r>
            <a:br>
              <a:rPr lang="ja-JP" altLang="en-US" sz="2000" b="1" dirty="0"/>
            </a:br>
            <a:r>
              <a:rPr lang="ja-JP" altLang="en-US" sz="2000" b="1" dirty="0"/>
              <a:t>２つ以上のキーワードを入力して検索精度を上げることができます。最近は</a:t>
            </a:r>
            <a:r>
              <a:rPr lang="en-US" altLang="ja-JP" sz="2000" b="1" dirty="0"/>
              <a:t>Google</a:t>
            </a:r>
            <a:r>
              <a:rPr lang="ja-JP" altLang="en-US" sz="2000" b="1" dirty="0" err="1"/>
              <a:t>のほう</a:t>
            </a:r>
            <a:r>
              <a:rPr lang="ja-JP" altLang="en-US" sz="2000" b="1" dirty="0"/>
              <a:t>から検索候補をあげてくれますね。</a:t>
            </a:r>
          </a:p>
        </p:txBody>
      </p:sp>
      <p:sp>
        <p:nvSpPr>
          <p:cNvPr id="9" name="正方形/長方形 8"/>
          <p:cNvSpPr/>
          <p:nvPr/>
        </p:nvSpPr>
        <p:spPr>
          <a:xfrm>
            <a:off x="2358378" y="5080392"/>
            <a:ext cx="8675382" cy="707886"/>
          </a:xfrm>
          <a:prstGeom prst="rect">
            <a:avLst/>
          </a:prstGeom>
        </p:spPr>
        <p:txBody>
          <a:bodyPr wrap="square">
            <a:spAutoFit/>
          </a:bodyPr>
          <a:lstStyle/>
          <a:p>
            <a:r>
              <a:rPr lang="ja-JP" altLang="en-US" sz="2000" dirty="0"/>
              <a:t>ちなみに「（都市名）＿天気」と入力するとその都市の天気を表示してくれたり、「株価＿（会社名）」と入力するとその会社の株価を表示してくれたりするなど</a:t>
            </a: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23</a:t>
            </a:fld>
            <a:endParaRPr kumimoji="1" lang="ja-JP" altLang="en-US"/>
          </a:p>
        </p:txBody>
      </p:sp>
    </p:spTree>
    <p:extLst>
      <p:ext uri="{BB962C8B-B14F-4D97-AF65-F5344CB8AC3E}">
        <p14:creationId xmlns:p14="http://schemas.microsoft.com/office/powerpoint/2010/main" val="378844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31346" y="1110734"/>
            <a:ext cx="2637734" cy="523220"/>
          </a:xfrm>
          <a:prstGeom prst="rect">
            <a:avLst/>
          </a:prstGeom>
        </p:spPr>
        <p:txBody>
          <a:bodyPr wrap="square">
            <a:spAutoFit/>
          </a:bodyPr>
          <a:lstStyle/>
          <a:p>
            <a:r>
              <a:rPr lang="ja-JP" altLang="en-US" sz="2800" b="1" dirty="0"/>
              <a:t>２．「</a:t>
            </a:r>
            <a:r>
              <a:rPr lang="en-US" altLang="ja-JP" sz="2800" b="1" dirty="0"/>
              <a:t>OR</a:t>
            </a:r>
            <a:r>
              <a:rPr lang="ja-JP" altLang="en-US" sz="2800" b="1" dirty="0"/>
              <a:t>」検索</a:t>
            </a:r>
          </a:p>
        </p:txBody>
      </p:sp>
      <p:pic>
        <p:nvPicPr>
          <p:cNvPr id="3074" name="Picture 2" descr="よりたくさんのサイトを探したいときに！"/>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114" y="2286000"/>
            <a:ext cx="1976558" cy="129794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4350628" y="2055167"/>
            <a:ext cx="4766048" cy="461665"/>
          </a:xfrm>
          <a:prstGeom prst="rect">
            <a:avLst/>
          </a:prstGeom>
        </p:spPr>
        <p:txBody>
          <a:bodyPr wrap="none">
            <a:spAutoFit/>
          </a:bodyPr>
          <a:lstStyle/>
          <a:p>
            <a:r>
              <a:rPr lang="ja-JP" altLang="en-US" sz="2400" b="1" dirty="0" smtClean="0"/>
              <a:t>よりたくさんのサイトを検索したい時</a:t>
            </a:r>
            <a:endParaRPr lang="ja-JP" altLang="en-US" sz="2400" b="1" dirty="0"/>
          </a:p>
        </p:txBody>
      </p:sp>
      <p:sp>
        <p:nvSpPr>
          <p:cNvPr id="6" name="正方形/長方形 5"/>
          <p:cNvSpPr/>
          <p:nvPr/>
        </p:nvSpPr>
        <p:spPr>
          <a:xfrm>
            <a:off x="4350628" y="2688004"/>
            <a:ext cx="6698372" cy="707886"/>
          </a:xfrm>
          <a:prstGeom prst="rect">
            <a:avLst/>
          </a:prstGeom>
        </p:spPr>
        <p:txBody>
          <a:bodyPr wrap="square">
            <a:spAutoFit/>
          </a:bodyPr>
          <a:lstStyle/>
          <a:p>
            <a:r>
              <a:rPr lang="ja-JP" altLang="en-US" sz="2000" b="1" dirty="0"/>
              <a:t>キーワードを半角大文字「</a:t>
            </a:r>
            <a:r>
              <a:rPr lang="en-US" altLang="ja-JP" sz="2000" b="1" dirty="0"/>
              <a:t>OR</a:t>
            </a:r>
            <a:r>
              <a:rPr lang="ja-JP" altLang="en-US" sz="2000" b="1" dirty="0"/>
              <a:t>」、もしくはパイプ「</a:t>
            </a:r>
            <a:r>
              <a:rPr lang="en-US" altLang="ja-JP" sz="2000" b="1" dirty="0"/>
              <a:t>|</a:t>
            </a:r>
            <a:r>
              <a:rPr lang="ja-JP" altLang="en-US" sz="2000" b="1" dirty="0"/>
              <a:t>」で区切り、その前後には半角スペースを入れます。</a:t>
            </a:r>
          </a:p>
        </p:txBody>
      </p:sp>
      <p:sp>
        <p:nvSpPr>
          <p:cNvPr id="8" name="正方形/長方形 7"/>
          <p:cNvSpPr/>
          <p:nvPr/>
        </p:nvSpPr>
        <p:spPr>
          <a:xfrm>
            <a:off x="4328160" y="3791635"/>
            <a:ext cx="6096000" cy="707886"/>
          </a:xfrm>
          <a:prstGeom prst="rect">
            <a:avLst/>
          </a:prstGeom>
        </p:spPr>
        <p:txBody>
          <a:bodyPr>
            <a:spAutoFit/>
          </a:bodyPr>
          <a:lstStyle/>
          <a:p>
            <a:r>
              <a:rPr lang="ja-JP" altLang="en-US" sz="2000" b="1" dirty="0"/>
              <a:t>例：ダウンタウン </a:t>
            </a:r>
            <a:r>
              <a:rPr lang="en-US" altLang="ja-JP" sz="2000" b="1" dirty="0"/>
              <a:t>OR </a:t>
            </a:r>
            <a:r>
              <a:rPr lang="ja-JP" altLang="en-US" sz="2000" b="1" dirty="0"/>
              <a:t>松本人志</a:t>
            </a:r>
            <a:br>
              <a:rPr lang="ja-JP" altLang="en-US" sz="2000" b="1" dirty="0"/>
            </a:br>
            <a:r>
              <a:rPr lang="ja-JP" altLang="en-US" sz="2000" b="1" dirty="0"/>
              <a:t>例：ダウンタウン </a:t>
            </a:r>
            <a:r>
              <a:rPr lang="en-US" altLang="ja-JP" sz="2000" b="1" dirty="0"/>
              <a:t>| </a:t>
            </a:r>
            <a:r>
              <a:rPr lang="ja-JP" altLang="en-US" sz="2000" b="1" dirty="0"/>
              <a:t>松本人志</a:t>
            </a: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24</a:t>
            </a:fld>
            <a:endParaRPr kumimoji="1" lang="ja-JP" altLang="en-US"/>
          </a:p>
        </p:txBody>
      </p:sp>
    </p:spTree>
    <p:extLst>
      <p:ext uri="{BB962C8B-B14F-4D97-AF65-F5344CB8AC3E}">
        <p14:creationId xmlns:p14="http://schemas.microsoft.com/office/powerpoint/2010/main" val="337996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38233" y="1080254"/>
            <a:ext cx="3028393" cy="523220"/>
          </a:xfrm>
          <a:prstGeom prst="rect">
            <a:avLst/>
          </a:prstGeom>
        </p:spPr>
        <p:txBody>
          <a:bodyPr wrap="none">
            <a:spAutoFit/>
          </a:bodyPr>
          <a:lstStyle/>
          <a:p>
            <a:r>
              <a:rPr lang="ja-JP" altLang="en-US" sz="2800" b="1" dirty="0"/>
              <a:t>３．「マイナス」検索</a:t>
            </a:r>
          </a:p>
        </p:txBody>
      </p:sp>
      <p:sp>
        <p:nvSpPr>
          <p:cNvPr id="5" name="正方形/長方形 4"/>
          <p:cNvSpPr/>
          <p:nvPr/>
        </p:nvSpPr>
        <p:spPr>
          <a:xfrm>
            <a:off x="4350628" y="2055167"/>
            <a:ext cx="6195927" cy="461665"/>
          </a:xfrm>
          <a:prstGeom prst="rect">
            <a:avLst/>
          </a:prstGeom>
        </p:spPr>
        <p:txBody>
          <a:bodyPr wrap="none">
            <a:spAutoFit/>
          </a:bodyPr>
          <a:lstStyle/>
          <a:p>
            <a:r>
              <a:rPr lang="ja-JP" altLang="en-US" sz="2400" b="1" dirty="0" smtClean="0"/>
              <a:t>特定のキーワードを検索結果から外したい時</a:t>
            </a:r>
            <a:endParaRPr lang="ja-JP" altLang="en-US" sz="2400" b="1" dirty="0"/>
          </a:p>
        </p:txBody>
      </p:sp>
      <p:sp>
        <p:nvSpPr>
          <p:cNvPr id="6" name="Rectangle 1"/>
          <p:cNvSpPr>
            <a:spLocks noChangeArrowheads="1"/>
          </p:cNvSpPr>
          <p:nvPr/>
        </p:nvSpPr>
        <p:spPr bwMode="auto">
          <a:xfrm>
            <a:off x="2240280" y="715522"/>
            <a:ext cx="43946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Arial" panose="020B0604020202020204" pitchFamily="34" charset="0"/>
                <a:hlinkClick r:id="rId2"/>
              </a:rPr>
              <a:t>  </a:t>
            </a:r>
            <a:r>
              <a:rPr kumimoji="0" lang="ja-JP" altLang="ja-JP" sz="18000" b="0" i="0" u="none" strike="noStrike" cap="none" normalizeH="0" baseline="0" dirty="0" smtClean="0">
                <a:ln>
                  <a:noFill/>
                </a:ln>
                <a:solidFill>
                  <a:schemeClr val="tx1"/>
                </a:solidFill>
                <a:effectLst/>
                <a:latin typeface="Arial" panose="020B0604020202020204" pitchFamily="34" charset="0"/>
              </a:rPr>
              <a:t> </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4098" name="Picture 2" descr="特定のキーワードを検索結果から外したい時に">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855" y="2055167"/>
            <a:ext cx="1318130" cy="131813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4350628" y="2911632"/>
            <a:ext cx="6637412" cy="1015663"/>
          </a:xfrm>
          <a:prstGeom prst="rect">
            <a:avLst/>
          </a:prstGeom>
        </p:spPr>
        <p:txBody>
          <a:bodyPr wrap="square">
            <a:spAutoFit/>
          </a:bodyPr>
          <a:lstStyle/>
          <a:p>
            <a:r>
              <a:rPr lang="ja-JP" altLang="en-US" sz="2000" b="1" dirty="0"/>
              <a:t>たとえば、</a:t>
            </a:r>
            <a:r>
              <a:rPr lang="en-US" altLang="ja-JP" sz="2000" b="1" dirty="0"/>
              <a:t>iPhone</a:t>
            </a:r>
            <a:r>
              <a:rPr lang="ja-JP" altLang="en-US" sz="2000" b="1" dirty="0"/>
              <a:t>のことについて調べたいんだけど、</a:t>
            </a:r>
            <a:r>
              <a:rPr lang="en-US" altLang="ja-JP" sz="2000" b="1" dirty="0"/>
              <a:t>3GS</a:t>
            </a:r>
            <a:r>
              <a:rPr lang="ja-JP" altLang="en-US" sz="2000" b="1" dirty="0"/>
              <a:t>の情報を除外したい場合は、「</a:t>
            </a:r>
            <a:r>
              <a:rPr lang="en-US" altLang="ja-JP" sz="2000" b="1" dirty="0"/>
              <a:t>iPhone -3GS</a:t>
            </a:r>
            <a:r>
              <a:rPr lang="ja-JP" altLang="en-US" sz="2000" b="1" dirty="0"/>
              <a:t>」と検索します。（</a:t>
            </a:r>
            <a:r>
              <a:rPr lang="en-US" altLang="ja-JP" sz="2000" b="1" dirty="0"/>
              <a:t>-</a:t>
            </a:r>
            <a:r>
              <a:rPr lang="ja-JP" altLang="en-US" sz="2000" b="1" dirty="0"/>
              <a:t>とスペースは半角にすること）</a:t>
            </a:r>
          </a:p>
        </p:txBody>
      </p:sp>
      <p:sp>
        <p:nvSpPr>
          <p:cNvPr id="8" name="正方形/長方形 7"/>
          <p:cNvSpPr/>
          <p:nvPr/>
        </p:nvSpPr>
        <p:spPr>
          <a:xfrm>
            <a:off x="2651760" y="4306536"/>
            <a:ext cx="8183880" cy="400110"/>
          </a:xfrm>
          <a:prstGeom prst="rect">
            <a:avLst/>
          </a:prstGeom>
        </p:spPr>
        <p:txBody>
          <a:bodyPr wrap="square">
            <a:spAutoFit/>
          </a:bodyPr>
          <a:lstStyle/>
          <a:p>
            <a:r>
              <a:rPr lang="ja-JP" altLang="en-US" sz="2000" b="1" dirty="0"/>
              <a:t>すると、</a:t>
            </a:r>
            <a:r>
              <a:rPr lang="en-US" altLang="ja-JP" sz="2000" b="1" dirty="0"/>
              <a:t>iPhone 3GS</a:t>
            </a:r>
            <a:r>
              <a:rPr lang="ja-JP" altLang="en-US" sz="2000" b="1" dirty="0"/>
              <a:t>の情報がまったくない</a:t>
            </a:r>
            <a:r>
              <a:rPr lang="en-US" altLang="ja-JP" sz="2000" b="1" dirty="0"/>
              <a:t>iPhone</a:t>
            </a:r>
            <a:r>
              <a:rPr lang="ja-JP" altLang="en-US" sz="2000" b="1" dirty="0"/>
              <a:t>の検索結果が現れます。</a:t>
            </a: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25</a:t>
            </a:fld>
            <a:endParaRPr kumimoji="1" lang="ja-JP" altLang="en-US"/>
          </a:p>
        </p:txBody>
      </p:sp>
    </p:spTree>
    <p:extLst>
      <p:ext uri="{BB962C8B-B14F-4D97-AF65-F5344CB8AC3E}">
        <p14:creationId xmlns:p14="http://schemas.microsoft.com/office/powerpoint/2010/main" val="77833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18908" y="1939155"/>
            <a:ext cx="8077852" cy="523220"/>
          </a:xfrm>
          <a:prstGeom prst="rect">
            <a:avLst/>
          </a:prstGeom>
        </p:spPr>
        <p:txBody>
          <a:bodyPr wrap="none">
            <a:spAutoFit/>
          </a:bodyPr>
          <a:lstStyle/>
          <a:p>
            <a:r>
              <a:rPr lang="ja-JP" altLang="en-US" sz="2800" b="1" dirty="0" smtClean="0"/>
              <a:t>その単語と完全に一致するページのみ抽出したい時</a:t>
            </a:r>
            <a:endParaRPr lang="ja-JP" altLang="en-US" sz="2800" b="1" dirty="0"/>
          </a:p>
        </p:txBody>
      </p:sp>
      <p:sp>
        <p:nvSpPr>
          <p:cNvPr id="5" name="正方形/長方形 4"/>
          <p:cNvSpPr/>
          <p:nvPr/>
        </p:nvSpPr>
        <p:spPr>
          <a:xfrm>
            <a:off x="1583152" y="1125974"/>
            <a:ext cx="3031599" cy="523220"/>
          </a:xfrm>
          <a:prstGeom prst="rect">
            <a:avLst/>
          </a:prstGeom>
        </p:spPr>
        <p:txBody>
          <a:bodyPr wrap="none">
            <a:spAutoFit/>
          </a:bodyPr>
          <a:lstStyle/>
          <a:p>
            <a:r>
              <a:rPr lang="ja-JP" altLang="en-US" sz="2800" b="1" dirty="0"/>
              <a:t>４．「フレーズ」検索</a:t>
            </a:r>
          </a:p>
        </p:txBody>
      </p:sp>
      <p:sp>
        <p:nvSpPr>
          <p:cNvPr id="6" name="正方形/長方形 5"/>
          <p:cNvSpPr/>
          <p:nvPr/>
        </p:nvSpPr>
        <p:spPr>
          <a:xfrm>
            <a:off x="2018908" y="2752337"/>
            <a:ext cx="8450972" cy="707886"/>
          </a:xfrm>
          <a:prstGeom prst="rect">
            <a:avLst/>
          </a:prstGeom>
        </p:spPr>
        <p:txBody>
          <a:bodyPr wrap="square">
            <a:spAutoFit/>
          </a:bodyPr>
          <a:lstStyle/>
          <a:p>
            <a:r>
              <a:rPr lang="ja-JP" altLang="en-US" sz="2000" b="1" dirty="0"/>
              <a:t>複合キーワードや文章、英語などその単語と完全に一致するものだけを検索結果に表示したい時使います</a:t>
            </a:r>
          </a:p>
        </p:txBody>
      </p:sp>
      <p:sp>
        <p:nvSpPr>
          <p:cNvPr id="7" name="正方形/長方形 6"/>
          <p:cNvSpPr/>
          <p:nvPr/>
        </p:nvSpPr>
        <p:spPr>
          <a:xfrm>
            <a:off x="2018908" y="3573213"/>
            <a:ext cx="8450972" cy="707886"/>
          </a:xfrm>
          <a:prstGeom prst="rect">
            <a:avLst/>
          </a:prstGeom>
        </p:spPr>
        <p:txBody>
          <a:bodyPr wrap="square">
            <a:spAutoFit/>
          </a:bodyPr>
          <a:lstStyle/>
          <a:p>
            <a:r>
              <a:rPr lang="ja-JP" altLang="en-US" sz="2000" b="1" dirty="0"/>
              <a:t>検索したい語句をダブルクォーテーション </a:t>
            </a:r>
            <a:r>
              <a:rPr lang="en-US" altLang="ja-JP" sz="2000" b="1" dirty="0"/>
              <a:t>" </a:t>
            </a:r>
            <a:r>
              <a:rPr lang="ja-JP" altLang="en-US" sz="2000" b="1" dirty="0"/>
              <a:t>で囲むと、そのままのフレーズで検索できます。</a:t>
            </a:r>
          </a:p>
        </p:txBody>
      </p:sp>
      <p:sp>
        <p:nvSpPr>
          <p:cNvPr id="8" name="正方形/長方形 7"/>
          <p:cNvSpPr/>
          <p:nvPr/>
        </p:nvSpPr>
        <p:spPr>
          <a:xfrm>
            <a:off x="2018908" y="4281099"/>
            <a:ext cx="8077852" cy="1015663"/>
          </a:xfrm>
          <a:prstGeom prst="rect">
            <a:avLst/>
          </a:prstGeom>
        </p:spPr>
        <p:txBody>
          <a:bodyPr wrap="square">
            <a:spAutoFit/>
          </a:bodyPr>
          <a:lstStyle/>
          <a:p>
            <a:r>
              <a:rPr lang="ja-JP" altLang="en-US" sz="2000" b="1" dirty="0"/>
              <a:t>例えば「</a:t>
            </a:r>
            <a:r>
              <a:rPr lang="en-US" altLang="ja-JP" sz="2000" b="1" dirty="0"/>
              <a:t>Love Song</a:t>
            </a:r>
            <a:r>
              <a:rPr lang="ja-JP" altLang="en-US" sz="2000" b="1" dirty="0"/>
              <a:t>」をそのまま検索ボックスに打ち込むと、「</a:t>
            </a:r>
            <a:r>
              <a:rPr lang="en-US" altLang="ja-JP" sz="2000" b="1" dirty="0"/>
              <a:t>Love</a:t>
            </a:r>
            <a:r>
              <a:rPr lang="ja-JP" altLang="en-US" sz="2000" b="1" dirty="0"/>
              <a:t>」「</a:t>
            </a:r>
            <a:r>
              <a:rPr lang="en-US" altLang="ja-JP" sz="2000" b="1" dirty="0"/>
              <a:t>Song</a:t>
            </a:r>
            <a:r>
              <a:rPr lang="ja-JP" altLang="en-US" sz="2000" b="1" dirty="0"/>
              <a:t>」の両方の検索キーワードを含むページを検索しますが、</a:t>
            </a:r>
            <a:r>
              <a:rPr lang="en-US" altLang="ja-JP" sz="2000" b="1" dirty="0"/>
              <a:t>"Love Song"</a:t>
            </a:r>
            <a:r>
              <a:rPr lang="ja-JP" altLang="en-US" sz="2000" b="1" dirty="0"/>
              <a:t>と入力すれば、「</a:t>
            </a:r>
            <a:r>
              <a:rPr lang="en-US" altLang="ja-JP" sz="2000" b="1" dirty="0"/>
              <a:t>Love Song</a:t>
            </a:r>
            <a:r>
              <a:rPr lang="ja-JP" altLang="en-US" sz="2000" b="1" dirty="0"/>
              <a:t>」そのままの語順を含むページを検索できます。</a:t>
            </a: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26</a:t>
            </a:fld>
            <a:endParaRPr kumimoji="1" lang="ja-JP" altLang="en-US"/>
          </a:p>
        </p:txBody>
      </p:sp>
    </p:spTree>
    <p:extLst>
      <p:ext uri="{BB962C8B-B14F-4D97-AF65-F5344CB8AC3E}">
        <p14:creationId xmlns:p14="http://schemas.microsoft.com/office/powerpoint/2010/main" val="380855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34156" y="1156454"/>
            <a:ext cx="3908442" cy="523220"/>
          </a:xfrm>
          <a:prstGeom prst="rect">
            <a:avLst/>
          </a:prstGeom>
        </p:spPr>
        <p:txBody>
          <a:bodyPr wrap="none">
            <a:spAutoFit/>
          </a:bodyPr>
          <a:lstStyle/>
          <a:p>
            <a:r>
              <a:rPr lang="ja-JP" altLang="en-US" sz="2800" b="1" dirty="0"/>
              <a:t>５，「ワイルドカード」検索</a:t>
            </a:r>
          </a:p>
        </p:txBody>
      </p:sp>
      <p:sp>
        <p:nvSpPr>
          <p:cNvPr id="6" name="正方形/長方形 5"/>
          <p:cNvSpPr/>
          <p:nvPr/>
        </p:nvSpPr>
        <p:spPr>
          <a:xfrm>
            <a:off x="2018908" y="1939155"/>
            <a:ext cx="8018542" cy="523220"/>
          </a:xfrm>
          <a:prstGeom prst="rect">
            <a:avLst/>
          </a:prstGeom>
        </p:spPr>
        <p:txBody>
          <a:bodyPr wrap="none">
            <a:spAutoFit/>
          </a:bodyPr>
          <a:lstStyle/>
          <a:p>
            <a:r>
              <a:rPr lang="ja-JP" altLang="en-US" sz="2800" b="1" dirty="0" smtClean="0"/>
              <a:t>検索したいキーワードの一部分が思い出せない時</a:t>
            </a:r>
            <a:endParaRPr lang="ja-JP" altLang="en-US" sz="2800" b="1" dirty="0"/>
          </a:p>
        </p:txBody>
      </p:sp>
      <p:sp>
        <p:nvSpPr>
          <p:cNvPr id="7" name="正方形/長方形 6"/>
          <p:cNvSpPr/>
          <p:nvPr/>
        </p:nvSpPr>
        <p:spPr>
          <a:xfrm>
            <a:off x="2018908" y="2721856"/>
            <a:ext cx="7604760" cy="707886"/>
          </a:xfrm>
          <a:prstGeom prst="rect">
            <a:avLst/>
          </a:prstGeom>
        </p:spPr>
        <p:txBody>
          <a:bodyPr wrap="square">
            <a:spAutoFit/>
          </a:bodyPr>
          <a:lstStyle/>
          <a:p>
            <a:r>
              <a:rPr lang="ja-JP" altLang="en-US" sz="2000" b="1" dirty="0"/>
              <a:t>そんな時に便利なのが「ワイルドカード」検索。</a:t>
            </a:r>
            <a:br>
              <a:rPr lang="ja-JP" altLang="en-US" sz="2000" b="1" dirty="0"/>
            </a:br>
            <a:r>
              <a:rPr lang="ja-JP" altLang="en-US" sz="2000" b="1" dirty="0"/>
              <a:t>アスタリスク（*）を不明な語句の代わりに使って検索できます。</a:t>
            </a:r>
          </a:p>
        </p:txBody>
      </p:sp>
      <p:sp>
        <p:nvSpPr>
          <p:cNvPr id="8" name="正方形/長方形 7"/>
          <p:cNvSpPr/>
          <p:nvPr/>
        </p:nvSpPr>
        <p:spPr>
          <a:xfrm>
            <a:off x="2018908" y="3689223"/>
            <a:ext cx="7795652" cy="1323439"/>
          </a:xfrm>
          <a:prstGeom prst="rect">
            <a:avLst/>
          </a:prstGeom>
        </p:spPr>
        <p:txBody>
          <a:bodyPr wrap="square">
            <a:spAutoFit/>
          </a:bodyPr>
          <a:lstStyle/>
          <a:p>
            <a:r>
              <a:rPr lang="ja-JP" altLang="en-US" sz="2000" b="1" dirty="0" smtClean="0"/>
              <a:t>例えば、四</a:t>
            </a:r>
            <a:r>
              <a:rPr lang="ja-JP" altLang="en-US" sz="2000" b="1" dirty="0"/>
              <a:t>字熟語で「一蓮托生」の「托」の漢字が分からないとします。</a:t>
            </a:r>
            <a:br>
              <a:rPr lang="ja-JP" altLang="en-US" sz="2000" b="1" dirty="0"/>
            </a:br>
            <a:r>
              <a:rPr lang="ja-JP" altLang="en-US" sz="2000" b="1" dirty="0"/>
              <a:t>「一蓮●生」こういう感じですね。</a:t>
            </a:r>
            <a:br>
              <a:rPr lang="ja-JP" altLang="en-US" sz="2000" b="1" dirty="0"/>
            </a:br>
            <a:r>
              <a:rPr lang="ja-JP" altLang="en-US" sz="2000" b="1" dirty="0"/>
              <a:t>こういう時に、その部分を「*」にして検索します。試しに、「一蓮*生」で検索して見ましょう。</a:t>
            </a:r>
          </a:p>
        </p:txBody>
      </p:sp>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27</a:t>
            </a:fld>
            <a:endParaRPr kumimoji="1" lang="ja-JP" altLang="en-US"/>
          </a:p>
        </p:txBody>
      </p:sp>
    </p:spTree>
    <p:extLst>
      <p:ext uri="{BB962C8B-B14F-4D97-AF65-F5344CB8AC3E}">
        <p14:creationId xmlns:p14="http://schemas.microsoft.com/office/powerpoint/2010/main" val="108687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38308" y="1969635"/>
            <a:ext cx="2242922" cy="707886"/>
          </a:xfrm>
          <a:prstGeom prst="rect">
            <a:avLst/>
          </a:prstGeom>
        </p:spPr>
        <p:txBody>
          <a:bodyPr wrap="none">
            <a:spAutoFit/>
          </a:bodyPr>
          <a:lstStyle/>
          <a:p>
            <a:r>
              <a:rPr lang="ja-JP" altLang="en-US" sz="4000" b="1" dirty="0" smtClean="0">
                <a:latin typeface="HGP創英角ﾎﾟｯﾌﾟ体" panose="040B0A00000000000000" pitchFamily="50" charset="-128"/>
                <a:ea typeface="HGP創英角ﾎﾟｯﾌﾟ体" panose="040B0A00000000000000" pitchFamily="50" charset="-128"/>
              </a:rPr>
              <a:t>練習問題</a:t>
            </a:r>
            <a:endParaRPr lang="ja-JP" altLang="en-US" sz="4000" b="1" dirty="0">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921628" y="2899275"/>
            <a:ext cx="10471136" cy="1815882"/>
          </a:xfrm>
          <a:prstGeom prst="rect">
            <a:avLst/>
          </a:prstGeom>
        </p:spPr>
        <p:txBody>
          <a:bodyPr wrap="none">
            <a:spAutoFit/>
          </a:bodyPr>
          <a:lstStyle/>
          <a:p>
            <a:r>
              <a:rPr lang="ja-JP" altLang="en-US" sz="2800" b="1" dirty="0" smtClean="0">
                <a:latin typeface="HGP創英角ｺﾞｼｯｸUB" panose="020B0900000000000000" pitchFamily="50" charset="-128"/>
                <a:ea typeface="HGP創英角ｺﾞｼｯｸUB" panose="020B0900000000000000" pitchFamily="50" charset="-128"/>
              </a:rPr>
              <a:t>カニシーズン本番です。関西周辺で近場でたらふく食べさせてくれる</a:t>
            </a:r>
            <a:endParaRPr lang="en-US" altLang="ja-JP" sz="2800" b="1" dirty="0" smtClean="0">
              <a:latin typeface="HGP創英角ｺﾞｼｯｸUB" panose="020B0900000000000000" pitchFamily="50" charset="-128"/>
              <a:ea typeface="HGP創英角ｺﾞｼｯｸUB" panose="020B0900000000000000" pitchFamily="50" charset="-128"/>
            </a:endParaRPr>
          </a:p>
          <a:p>
            <a:r>
              <a:rPr lang="ja-JP" altLang="en-US" sz="2800" b="1" dirty="0" smtClean="0">
                <a:latin typeface="HGP創英角ｺﾞｼｯｸUB" panose="020B0900000000000000" pitchFamily="50" charset="-128"/>
                <a:ea typeface="HGP創英角ｺﾞｼｯｸUB" panose="020B0900000000000000" pitchFamily="50" charset="-128"/>
              </a:rPr>
              <a:t>ところはないか、バスツアーで日帰り、費用もできるだけ安くあげたい</a:t>
            </a:r>
            <a:endParaRPr lang="en-US" altLang="ja-JP" sz="2800" b="1" dirty="0" smtClean="0">
              <a:latin typeface="HGP創英角ｺﾞｼｯｸUB" panose="020B0900000000000000" pitchFamily="50" charset="-128"/>
              <a:ea typeface="HGP創英角ｺﾞｼｯｸUB" panose="020B0900000000000000" pitchFamily="50" charset="-128"/>
            </a:endParaRPr>
          </a:p>
          <a:p>
            <a:r>
              <a:rPr lang="ja-JP" altLang="en-US" sz="2800" b="1" dirty="0" smtClean="0">
                <a:latin typeface="HGP創英角ｺﾞｼｯｸUB" panose="020B0900000000000000" pitchFamily="50" charset="-128"/>
                <a:ea typeface="HGP創英角ｺﾞｼｯｸUB" panose="020B0900000000000000" pitchFamily="50" charset="-128"/>
              </a:rPr>
              <a:t>みつけてください。</a:t>
            </a:r>
            <a:endParaRPr lang="en-US" altLang="ja-JP" sz="2800" b="1" dirty="0" smtClean="0">
              <a:latin typeface="HGP創英角ｺﾞｼｯｸUB" panose="020B0900000000000000" pitchFamily="50" charset="-128"/>
              <a:ea typeface="HGP創英角ｺﾞｼｯｸUB" panose="020B0900000000000000" pitchFamily="50" charset="-128"/>
            </a:endParaRPr>
          </a:p>
          <a:p>
            <a:r>
              <a:rPr lang="ja-JP" altLang="en-US" sz="2800" b="1" dirty="0" smtClean="0">
                <a:latin typeface="HGP創英角ｺﾞｼｯｸUB" panose="020B0900000000000000" pitchFamily="50" charset="-128"/>
                <a:ea typeface="HGP創英角ｺﾞｼｯｸUB" panose="020B0900000000000000" pitchFamily="50" charset="-128"/>
              </a:rPr>
              <a:t>みつけたら、それをお気に入り登録してください。</a:t>
            </a:r>
            <a:endParaRPr lang="ja-JP" altLang="en-US" sz="2800" b="1" dirty="0">
              <a:latin typeface="HGP創英角ｺﾞｼｯｸUB" panose="020B0900000000000000" pitchFamily="50" charset="-128"/>
              <a:ea typeface="HGP創英角ｺﾞｼｯｸUB" panose="020B0900000000000000" pitchFamily="50" charset="-128"/>
            </a:endParaRPr>
          </a:p>
        </p:txBody>
      </p:sp>
      <p:pic>
        <p:nvPicPr>
          <p:cNvPr id="5122" name="Picture 2" descr="カニカニツアー特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358" y="5074071"/>
            <a:ext cx="4983602" cy="139181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28</a:t>
            </a:fld>
            <a:endParaRPr kumimoji="1" lang="ja-JP" altLang="en-US"/>
          </a:p>
        </p:txBody>
      </p:sp>
    </p:spTree>
    <p:extLst>
      <p:ext uri="{BB962C8B-B14F-4D97-AF65-F5344CB8AC3E}">
        <p14:creationId xmlns:p14="http://schemas.microsoft.com/office/powerpoint/2010/main" val="22591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1040" y="2254885"/>
            <a:ext cx="10515600" cy="1325563"/>
          </a:xfrm>
        </p:spPr>
        <p:txBody>
          <a:bodyPr>
            <a:normAutofit fontScale="90000"/>
          </a:bodyPr>
          <a:lstStyle/>
          <a:p>
            <a:r>
              <a:rPr kumimoji="1" lang="en-US" altLang="ja-JP" dirty="0" smtClean="0"/>
              <a:t>      </a:t>
            </a:r>
            <a:r>
              <a:rPr kumimoji="1" lang="en-US" altLang="ja-JP" dirty="0" smtClean="0">
                <a:latin typeface="HGP創英角ﾎﾟｯﾌﾟ体" panose="040B0A00000000000000" pitchFamily="50" charset="-128"/>
                <a:ea typeface="HGP創英角ﾎﾟｯﾌﾟ体" panose="040B0A00000000000000" pitchFamily="50" charset="-128"/>
              </a:rPr>
              <a:t>1.</a:t>
            </a:r>
            <a:r>
              <a:rPr kumimoji="1" lang="ja-JP" altLang="en-US" dirty="0" smtClean="0">
                <a:latin typeface="HGP創英角ﾎﾟｯﾌﾟ体" panose="040B0A00000000000000" pitchFamily="50" charset="-128"/>
                <a:ea typeface="HGP創英角ﾎﾟｯﾌﾟ体" panose="040B0A00000000000000" pitchFamily="50" charset="-128"/>
              </a:rPr>
              <a:t>　インターネットの情報がどのようにして　</a:t>
            </a:r>
            <a:r>
              <a:rPr kumimoji="1" lang="en-US" altLang="ja-JP" dirty="0" smtClean="0">
                <a:latin typeface="HGP創英角ﾎﾟｯﾌﾟ体" panose="040B0A00000000000000" pitchFamily="50" charset="-128"/>
                <a:ea typeface="HGP創英角ﾎﾟｯﾌﾟ体" panose="040B0A00000000000000" pitchFamily="50" charset="-128"/>
              </a:rPr>
              <a:t/>
            </a:r>
            <a:br>
              <a:rPr kumimoji="1" lang="en-US" altLang="ja-JP" dirty="0" smtClean="0">
                <a:latin typeface="HGP創英角ﾎﾟｯﾌﾟ体" panose="040B0A00000000000000" pitchFamily="50" charset="-128"/>
                <a:ea typeface="HGP創英角ﾎﾟｯﾌﾟ体" panose="040B0A00000000000000" pitchFamily="50" charset="-128"/>
              </a:rPr>
            </a:br>
            <a:r>
              <a:rPr lang="en-US" altLang="ja-JP" dirty="0">
                <a:latin typeface="HGP創英角ﾎﾟｯﾌﾟ体" panose="040B0A00000000000000" pitchFamily="50" charset="-128"/>
                <a:ea typeface="HGP創英角ﾎﾟｯﾌﾟ体" panose="040B0A00000000000000" pitchFamily="50" charset="-128"/>
              </a:rPr>
              <a:t/>
            </a:r>
            <a:br>
              <a:rPr lang="en-US" altLang="ja-JP" dirty="0">
                <a:latin typeface="HGP創英角ﾎﾟｯﾌﾟ体" panose="040B0A00000000000000" pitchFamily="50" charset="-128"/>
                <a:ea typeface="HGP創英角ﾎﾟｯﾌﾟ体" panose="040B0A00000000000000" pitchFamily="50" charset="-128"/>
              </a:rPr>
            </a:br>
            <a:r>
              <a:rPr lang="ja-JP" altLang="en-US" dirty="0" smtClean="0">
                <a:latin typeface="HGP創英角ﾎﾟｯﾌﾟ体" panose="040B0A00000000000000" pitchFamily="50" charset="-128"/>
                <a:ea typeface="HGP創英角ﾎﾟｯﾌﾟ体" panose="040B0A00000000000000" pitchFamily="50" charset="-128"/>
              </a:rPr>
              <a:t>　　　　</a:t>
            </a:r>
            <a:r>
              <a:rPr kumimoji="1" lang="ja-JP" altLang="en-US" dirty="0" smtClean="0">
                <a:latin typeface="HGP創英角ﾎﾟｯﾌﾟ体" panose="040B0A00000000000000" pitchFamily="50" charset="-128"/>
                <a:ea typeface="HGP創英角ﾎﾟｯﾌﾟ体" panose="040B0A00000000000000" pitchFamily="50" charset="-128"/>
              </a:rPr>
              <a:t>自分のパソコンにとどくのか？</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160" y="3886200"/>
            <a:ext cx="4836160" cy="2072640"/>
          </a:xfrm>
          <a:prstGeom prst="rect">
            <a:avLst/>
          </a:prstGeom>
        </p:spPr>
      </p:pic>
      <p:sp>
        <p:nvSpPr>
          <p:cNvPr id="4" name="スライド番号プレースホルダー 3"/>
          <p:cNvSpPr>
            <a:spLocks noGrp="1"/>
          </p:cNvSpPr>
          <p:nvPr>
            <p:ph type="sldNum" sz="quarter" idx="12"/>
          </p:nvPr>
        </p:nvSpPr>
        <p:spPr/>
        <p:txBody>
          <a:bodyPr/>
          <a:lstStyle/>
          <a:p>
            <a:fld id="{D47A3879-1B21-4F1C-865B-BA093D8B6A3B}" type="slidenum">
              <a:rPr kumimoji="1" lang="ja-JP" altLang="en-US" smtClean="0"/>
              <a:t>3</a:t>
            </a:fld>
            <a:endParaRPr kumimoji="1" lang="ja-JP" altLang="en-US"/>
          </a:p>
        </p:txBody>
      </p:sp>
    </p:spTree>
    <p:extLst>
      <p:ext uri="{BB962C8B-B14F-4D97-AF65-F5344CB8AC3E}">
        <p14:creationId xmlns:p14="http://schemas.microsoft.com/office/powerpoint/2010/main" val="393651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6760" y="591185"/>
            <a:ext cx="10515600" cy="4351338"/>
          </a:xfrm>
        </p:spPr>
        <p:txBody>
          <a:bodyPr>
            <a:normAutofit/>
          </a:bodyPr>
          <a:lstStyle/>
          <a:p>
            <a:pPr marL="0" indent="0">
              <a:buNone/>
            </a:pPr>
            <a:r>
              <a:rPr lang="ja-JP" altLang="en-US" sz="3200" dirty="0">
                <a:latin typeface="HGP創英角ﾎﾟｯﾌﾟ体" panose="040B0A00000000000000" pitchFamily="50" charset="-128"/>
                <a:ea typeface="HGP創英角ﾎﾟｯﾌﾟ体" panose="040B0A00000000000000" pitchFamily="50" charset="-128"/>
              </a:rPr>
              <a:t>会社</a:t>
            </a:r>
            <a:r>
              <a:rPr kumimoji="1" lang="ja-JP" altLang="en-US" sz="3200" dirty="0" smtClean="0">
                <a:latin typeface="HGP創英角ﾎﾟｯﾌﾟ体" panose="040B0A00000000000000" pitchFamily="50" charset="-128"/>
                <a:ea typeface="HGP創英角ﾎﾟｯﾌﾟ体" panose="040B0A00000000000000" pitchFamily="50" charset="-128"/>
              </a:rPr>
              <a:t>や家のパソコンは、お互いに情報のやり取りが</a:t>
            </a:r>
            <a:endParaRPr kumimoji="1" lang="en-US" altLang="ja-JP" sz="3200"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できるよう、電話線やケーブルでつながっています。</a:t>
            </a:r>
            <a:endParaRPr kumimoji="1" lang="en-US" altLang="ja-JP" sz="32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3200" dirty="0" smtClean="0">
                <a:latin typeface="HGP創英角ﾎﾟｯﾌﾟ体" panose="040B0A00000000000000" pitchFamily="50" charset="-128"/>
                <a:ea typeface="HGP創英角ﾎﾟｯﾌﾟ体" panose="040B0A00000000000000" pitchFamily="50" charset="-128"/>
              </a:rPr>
              <a:t>これを</a:t>
            </a:r>
            <a:r>
              <a:rPr lang="ja-JP" altLang="en-US" sz="3200" u="heavy" dirty="0" smtClean="0">
                <a:latin typeface="HGP創英角ﾎﾟｯﾌﾟ体" panose="040B0A00000000000000" pitchFamily="50" charset="-128"/>
                <a:ea typeface="HGP創英角ﾎﾟｯﾌﾟ体" panose="040B0A00000000000000" pitchFamily="50" charset="-128"/>
              </a:rPr>
              <a:t>ネットワーク</a:t>
            </a:r>
            <a:r>
              <a:rPr lang="ja-JP" altLang="en-US" sz="3200" dirty="0" smtClean="0">
                <a:latin typeface="HGP創英角ﾎﾟｯﾌﾟ体" panose="040B0A00000000000000" pitchFamily="50" charset="-128"/>
                <a:ea typeface="HGP創英角ﾎﾟｯﾌﾟ体" panose="040B0A00000000000000" pitchFamily="50" charset="-128"/>
              </a:rPr>
              <a:t>といいます。</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2"/>
          <a:stretch>
            <a:fillRect/>
          </a:stretch>
        </p:blipFill>
        <p:spPr>
          <a:xfrm>
            <a:off x="4084320" y="2766854"/>
            <a:ext cx="4130040" cy="3581400"/>
          </a:xfrm>
          <a:prstGeom prst="rect">
            <a:avLst/>
          </a:prstGeom>
        </p:spPr>
      </p:pic>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4</a:t>
            </a:fld>
            <a:endParaRPr kumimoji="1" lang="ja-JP" altLang="en-US"/>
          </a:p>
        </p:txBody>
      </p:sp>
    </p:spTree>
    <p:extLst>
      <p:ext uri="{BB962C8B-B14F-4D97-AF65-F5344CB8AC3E}">
        <p14:creationId xmlns:p14="http://schemas.microsoft.com/office/powerpoint/2010/main" val="285178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58240" y="697864"/>
            <a:ext cx="10226040" cy="6185627"/>
          </a:xfrm>
        </p:spPr>
        <p:txBody>
          <a:bodyPr>
            <a:normAutofit/>
          </a:bodyPr>
          <a:lstStyle/>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インターネットは、世界中にあるこのネットワークが相互に接続</a:t>
            </a:r>
            <a:r>
              <a:rPr lang="ja-JP" altLang="en-US" sz="3200" dirty="0" smtClean="0">
                <a:latin typeface="HGP創英角ﾎﾟｯﾌﾟ体" panose="040B0A00000000000000" pitchFamily="50" charset="-128"/>
                <a:ea typeface="HGP創英角ﾎﾟｯﾌﾟ体" panose="040B0A00000000000000" pitchFamily="50" charset="-128"/>
              </a:rPr>
              <a:t>さ</a:t>
            </a:r>
            <a:r>
              <a:rPr lang="ja-JP" altLang="en-US" sz="3200" dirty="0">
                <a:latin typeface="HGP創英角ﾎﾟｯﾌﾟ体" panose="040B0A00000000000000" pitchFamily="50" charset="-128"/>
                <a:ea typeface="HGP創英角ﾎﾟｯﾌﾟ体" panose="040B0A00000000000000" pitchFamily="50" charset="-128"/>
              </a:rPr>
              <a:t>れ</a:t>
            </a:r>
            <a:r>
              <a:rPr kumimoji="1" lang="ja-JP" altLang="en-US" sz="3200" dirty="0" smtClean="0">
                <a:latin typeface="HGP創英角ﾎﾟｯﾌﾟ体" panose="040B0A00000000000000" pitchFamily="50" charset="-128"/>
                <a:ea typeface="HGP創英角ﾎﾟｯﾌﾟ体" panose="040B0A00000000000000" pitchFamily="50" charset="-128"/>
              </a:rPr>
              <a:t>、つながっている巨大なコンピュータネットワークのことです。</a:t>
            </a:r>
            <a:endParaRPr kumimoji="1" lang="en-US" altLang="ja-JP" sz="3200" dirty="0" smtClean="0">
              <a:latin typeface="HGP創英角ﾎﾟｯﾌﾟ体" panose="040B0A00000000000000" pitchFamily="50" charset="-128"/>
              <a:ea typeface="HGP創英角ﾎﾟｯﾌﾟ体" panose="040B0A00000000000000" pitchFamily="50" charset="-128"/>
            </a:endParaRPr>
          </a:p>
          <a:p>
            <a:pPr marL="0" indent="0">
              <a:buNone/>
            </a:pP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2"/>
          <a:stretch>
            <a:fillRect/>
          </a:stretch>
        </p:blipFill>
        <p:spPr>
          <a:xfrm>
            <a:off x="3535680" y="2286000"/>
            <a:ext cx="5974080" cy="4236720"/>
          </a:xfrm>
          <a:prstGeom prst="rect">
            <a:avLst/>
          </a:prstGeom>
        </p:spPr>
      </p:pic>
      <p:pic>
        <p:nvPicPr>
          <p:cNvPr id="5" name="図 4"/>
          <p:cNvPicPr>
            <a:picLocks noChangeAspect="1"/>
          </p:cNvPicPr>
          <p:nvPr/>
        </p:nvPicPr>
        <p:blipFill>
          <a:blip r:embed="rId3"/>
          <a:stretch>
            <a:fillRect/>
          </a:stretch>
        </p:blipFill>
        <p:spPr>
          <a:xfrm>
            <a:off x="2072639" y="2286000"/>
            <a:ext cx="1862667" cy="335280"/>
          </a:xfrm>
          <a:prstGeom prst="rect">
            <a:avLst/>
          </a:prstGeom>
        </p:spPr>
      </p:pic>
      <p:pic>
        <p:nvPicPr>
          <p:cNvPr id="6" name="図 5"/>
          <p:cNvPicPr>
            <a:picLocks noChangeAspect="1"/>
          </p:cNvPicPr>
          <p:nvPr/>
        </p:nvPicPr>
        <p:blipFill>
          <a:blip r:embed="rId4"/>
          <a:stretch>
            <a:fillRect/>
          </a:stretch>
        </p:blipFill>
        <p:spPr>
          <a:xfrm>
            <a:off x="2804159" y="5948587"/>
            <a:ext cx="1463041" cy="360774"/>
          </a:xfrm>
          <a:prstGeom prst="rect">
            <a:avLst/>
          </a:prstGeom>
        </p:spPr>
      </p:pic>
      <p:pic>
        <p:nvPicPr>
          <p:cNvPr id="7" name="図 6"/>
          <p:cNvPicPr>
            <a:picLocks noChangeAspect="1"/>
          </p:cNvPicPr>
          <p:nvPr/>
        </p:nvPicPr>
        <p:blipFill>
          <a:blip r:embed="rId5"/>
          <a:stretch>
            <a:fillRect/>
          </a:stretch>
        </p:blipFill>
        <p:spPr>
          <a:xfrm>
            <a:off x="5571912" y="1767840"/>
            <a:ext cx="2840567" cy="518160"/>
          </a:xfrm>
          <a:prstGeom prst="rect">
            <a:avLst/>
          </a:prstGeom>
        </p:spPr>
      </p:pic>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5</a:t>
            </a:fld>
            <a:endParaRPr kumimoji="1" lang="ja-JP" altLang="en-US"/>
          </a:p>
        </p:txBody>
      </p:sp>
    </p:spTree>
    <p:extLst>
      <p:ext uri="{BB962C8B-B14F-4D97-AF65-F5344CB8AC3E}">
        <p14:creationId xmlns:p14="http://schemas.microsoft.com/office/powerpoint/2010/main" val="412724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01040" y="758825"/>
            <a:ext cx="10043160" cy="4351338"/>
          </a:xfrm>
        </p:spPr>
        <p:txBody>
          <a:bodyPr>
            <a:normAutofit/>
          </a:bodyPr>
          <a:lstStyle/>
          <a:p>
            <a:pPr marL="0" indent="0">
              <a:buNone/>
            </a:pPr>
            <a:r>
              <a:rPr lang="ja-JP" altLang="en-US" sz="3200" dirty="0" smtClean="0">
                <a:latin typeface="HGP創英角ﾎﾟｯﾌﾟ体" panose="040B0A00000000000000" pitchFamily="50" charset="-128"/>
                <a:ea typeface="HGP創英角ﾎﾟｯﾌﾟ体" panose="040B0A00000000000000" pitchFamily="50" charset="-128"/>
              </a:rPr>
              <a:t>だからこのインターネットにつながれたパソコンをつかえば、世界中の人々とメールをしたり、いろんな情報のやりとりができます。</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2138362"/>
            <a:ext cx="3238500" cy="242887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0" y="4500564"/>
            <a:ext cx="3238500" cy="176212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875" y="4331015"/>
            <a:ext cx="2000250" cy="1762125"/>
          </a:xfrm>
          <a:prstGeom prst="rect">
            <a:avLst/>
          </a:prstGeom>
        </p:spPr>
      </p:pic>
      <p:sp>
        <p:nvSpPr>
          <p:cNvPr id="6" name="スライド番号プレースホルダー 5"/>
          <p:cNvSpPr>
            <a:spLocks noGrp="1"/>
          </p:cNvSpPr>
          <p:nvPr>
            <p:ph type="sldNum" sz="quarter" idx="12"/>
          </p:nvPr>
        </p:nvSpPr>
        <p:spPr/>
        <p:txBody>
          <a:bodyPr/>
          <a:lstStyle/>
          <a:p>
            <a:fld id="{D47A3879-1B21-4F1C-865B-BA093D8B6A3B}" type="slidenum">
              <a:rPr kumimoji="1" lang="ja-JP" altLang="en-US" smtClean="0"/>
              <a:t>6</a:t>
            </a:fld>
            <a:endParaRPr kumimoji="1" lang="ja-JP" altLang="en-US"/>
          </a:p>
        </p:txBody>
      </p:sp>
    </p:spTree>
    <p:extLst>
      <p:ext uri="{BB962C8B-B14F-4D97-AF65-F5344CB8AC3E}">
        <p14:creationId xmlns:p14="http://schemas.microsoft.com/office/powerpoint/2010/main" val="282569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14763" y="280078"/>
            <a:ext cx="10271760" cy="4351338"/>
          </a:xfrm>
        </p:spPr>
        <p:txBody>
          <a:bodyPr>
            <a:normAutofit/>
          </a:bodyPr>
          <a:lstStyle/>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いろいろな接続方法について</a:t>
            </a:r>
            <a:endParaRPr kumimoji="1" lang="en-US" altLang="ja-JP" sz="32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1600" dirty="0" smtClean="0"/>
              <a:t>　　　　</a:t>
            </a:r>
            <a:r>
              <a:rPr lang="ja-JP" altLang="en-US" sz="1800" b="1" dirty="0" smtClean="0"/>
              <a:t>「インターネットの接続</a:t>
            </a:r>
            <a:r>
              <a:rPr lang="ja-JP" altLang="en-US" sz="1800" b="1" dirty="0"/>
              <a:t>方式</a:t>
            </a:r>
            <a:r>
              <a:rPr lang="ja-JP" altLang="en-US" sz="1800" b="1" dirty="0" smtClean="0"/>
              <a:t>」</a:t>
            </a:r>
            <a:endParaRPr lang="en-US" altLang="ja-JP" sz="1800" b="1" dirty="0" smtClean="0"/>
          </a:p>
          <a:p>
            <a:pPr marL="0" indent="0">
              <a:buNone/>
            </a:pP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pic>
        <p:nvPicPr>
          <p:cNvPr id="1026" name="Picture 2" descr="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315" y="1486852"/>
            <a:ext cx="6777669" cy="372522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7</a:t>
            </a:fld>
            <a:endParaRPr kumimoji="1" lang="ja-JP" altLang="en-US"/>
          </a:p>
        </p:txBody>
      </p:sp>
    </p:spTree>
    <p:extLst>
      <p:ext uri="{BB962C8B-B14F-4D97-AF65-F5344CB8AC3E}">
        <p14:creationId xmlns:p14="http://schemas.microsoft.com/office/powerpoint/2010/main" val="295203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創英角ﾎﾟｯﾌﾟ体" panose="040B0A00000000000000" pitchFamily="50" charset="-128"/>
                <a:ea typeface="HGS創英角ﾎﾟｯﾌﾟ体" panose="040B0A00000000000000" pitchFamily="50" charset="-128"/>
              </a:rPr>
              <a:t>２．情報は小包に分けて届けている</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982980" y="2298065"/>
            <a:ext cx="9867900" cy="4351338"/>
          </a:xfrm>
        </p:spPr>
        <p:txBody>
          <a:bodyPr>
            <a:normAutofit/>
          </a:bodyPr>
          <a:lstStyle/>
          <a:p>
            <a:pPr marL="0" indent="0">
              <a:buNone/>
            </a:pPr>
            <a:r>
              <a:rPr kumimoji="1" lang="ja-JP" altLang="en-US" sz="3200" dirty="0" smtClean="0">
                <a:latin typeface="HGS創英角ﾎﾟｯﾌﾟ体" panose="040B0A00000000000000" pitchFamily="50" charset="-128"/>
                <a:ea typeface="HGS創英角ﾎﾟｯﾌﾟ体" panose="040B0A00000000000000" pitchFamily="50" charset="-128"/>
              </a:rPr>
              <a:t>インターネットを使って、ホームページを見たり、メールを送ったりする時に、目には見えないけれど、パソコンとパソコンの間で、たくさんの情報のやりとりがされています。</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0" y="4175759"/>
            <a:ext cx="7559040" cy="2473643"/>
          </a:xfrm>
          <a:prstGeom prst="rect">
            <a:avLst/>
          </a:prstGeom>
        </p:spPr>
      </p:pic>
      <p:sp>
        <p:nvSpPr>
          <p:cNvPr id="5" name="スライド番号プレースホルダー 4"/>
          <p:cNvSpPr>
            <a:spLocks noGrp="1"/>
          </p:cNvSpPr>
          <p:nvPr>
            <p:ph type="sldNum" sz="quarter" idx="12"/>
          </p:nvPr>
        </p:nvSpPr>
        <p:spPr/>
        <p:txBody>
          <a:bodyPr/>
          <a:lstStyle/>
          <a:p>
            <a:fld id="{D47A3879-1B21-4F1C-865B-BA093D8B6A3B}" type="slidenum">
              <a:rPr kumimoji="1" lang="ja-JP" altLang="en-US" smtClean="0"/>
              <a:t>8</a:t>
            </a:fld>
            <a:endParaRPr kumimoji="1" lang="ja-JP" altLang="en-US"/>
          </a:p>
        </p:txBody>
      </p:sp>
    </p:spTree>
    <p:extLst>
      <p:ext uri="{BB962C8B-B14F-4D97-AF65-F5344CB8AC3E}">
        <p14:creationId xmlns:p14="http://schemas.microsoft.com/office/powerpoint/2010/main" val="54373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160" y="1094105"/>
            <a:ext cx="10287000" cy="4351338"/>
          </a:xfrm>
        </p:spPr>
        <p:txBody>
          <a:bodyPr>
            <a:normAutofit/>
          </a:bodyPr>
          <a:lstStyle/>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この時、情報のやりとりを効率よく行うため、情報は小さな小包に分けて送られています。</a:t>
            </a:r>
            <a:r>
              <a:rPr lang="ja-JP" altLang="en-US" sz="3200" dirty="0">
                <a:latin typeface="HGS創英角ﾎﾟｯﾌﾟ体" panose="040B0A00000000000000" pitchFamily="50" charset="-128"/>
                <a:ea typeface="HGS創英角ﾎﾟｯﾌﾟ体" panose="040B0A00000000000000" pitchFamily="50" charset="-128"/>
              </a:rPr>
              <a:t>この情報を小分けにした小包みのことを「</a:t>
            </a:r>
            <a:r>
              <a:rPr lang="ja-JP" altLang="en-US" sz="3200" u="heavy" dirty="0">
                <a:latin typeface="HGS創英角ﾎﾟｯﾌﾟ体" panose="040B0A00000000000000" pitchFamily="50" charset="-128"/>
                <a:ea typeface="HGS創英角ﾎﾟｯﾌﾟ体" panose="040B0A00000000000000" pitchFamily="50" charset="-128"/>
              </a:rPr>
              <a:t>パケット</a:t>
            </a:r>
            <a:r>
              <a:rPr lang="ja-JP" altLang="en-US" sz="3200" dirty="0">
                <a:latin typeface="HGS創英角ﾎﾟｯﾌﾟ体" panose="040B0A00000000000000" pitchFamily="50" charset="-128"/>
                <a:ea typeface="HGS創英角ﾎﾟｯﾌﾟ体" panose="040B0A00000000000000" pitchFamily="50" charset="-128"/>
              </a:rPr>
              <a:t>」といいます。</a:t>
            </a:r>
            <a:endParaRPr lang="en-US" altLang="ja-JP" sz="3200" dirty="0">
              <a:latin typeface="HGS創英角ﾎﾟｯﾌﾟ体" panose="040B0A00000000000000" pitchFamily="50" charset="-128"/>
              <a:ea typeface="HGS創英角ﾎﾟｯﾌﾟ体" panose="040B0A00000000000000" pitchFamily="50" charset="-128"/>
            </a:endParaRPr>
          </a:p>
          <a:p>
            <a:pPr marL="0" indent="0">
              <a:buNone/>
            </a:pP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2934494"/>
            <a:ext cx="8945880" cy="3481546"/>
          </a:xfrm>
          <a:prstGeom prst="rect">
            <a:avLst/>
          </a:prstGeom>
        </p:spPr>
      </p:pic>
      <p:sp>
        <p:nvSpPr>
          <p:cNvPr id="2" name="スライド番号プレースホルダー 1"/>
          <p:cNvSpPr>
            <a:spLocks noGrp="1"/>
          </p:cNvSpPr>
          <p:nvPr>
            <p:ph type="sldNum" sz="quarter" idx="12"/>
          </p:nvPr>
        </p:nvSpPr>
        <p:spPr/>
        <p:txBody>
          <a:bodyPr/>
          <a:lstStyle/>
          <a:p>
            <a:fld id="{D47A3879-1B21-4F1C-865B-BA093D8B6A3B}" type="slidenum">
              <a:rPr kumimoji="1" lang="ja-JP" altLang="en-US" smtClean="0"/>
              <a:t>9</a:t>
            </a:fld>
            <a:endParaRPr kumimoji="1" lang="ja-JP" altLang="en-US"/>
          </a:p>
        </p:txBody>
      </p:sp>
    </p:spTree>
    <p:extLst>
      <p:ext uri="{BB962C8B-B14F-4D97-AF65-F5344CB8AC3E}">
        <p14:creationId xmlns:p14="http://schemas.microsoft.com/office/powerpoint/2010/main" val="30729339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1186</Words>
  <Application>Microsoft Office PowerPoint</Application>
  <PresentationFormat>ワイド画面</PresentationFormat>
  <Paragraphs>164</Paragraphs>
  <Slides>28</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AR Pゴシック体S</vt:lpstr>
      <vt:lpstr>HGP創英角ｺﾞｼｯｸUB</vt:lpstr>
      <vt:lpstr>HGP創英角ﾎﾟｯﾌﾟ体</vt:lpstr>
      <vt:lpstr>HGS創英角ｺﾞｼｯｸUB</vt:lpstr>
      <vt:lpstr>HGS創英角ﾎﾟｯﾌﾟ体</vt:lpstr>
      <vt:lpstr>HG創英角ﾎﾟｯﾌﾟ体</vt:lpstr>
      <vt:lpstr>ＭＳ Ｐゴシック</vt:lpstr>
      <vt:lpstr>Arial</vt:lpstr>
      <vt:lpstr>Calibri</vt:lpstr>
      <vt:lpstr>Calibri Light</vt:lpstr>
      <vt:lpstr>Wingdings</vt:lpstr>
      <vt:lpstr>Office テーマ</vt:lpstr>
      <vt:lpstr>インターネット講座(V1.0)（２日間）</vt:lpstr>
      <vt:lpstr>PowerPoint プレゼンテーション</vt:lpstr>
      <vt:lpstr>      1.　インターネットの情報がどのようにして　  　　　　自分のパソコンにとどくのか？</vt:lpstr>
      <vt:lpstr>PowerPoint プレゼンテーション</vt:lpstr>
      <vt:lpstr>PowerPoint プレゼンテーション</vt:lpstr>
      <vt:lpstr>PowerPoint プレゼンテーション</vt:lpstr>
      <vt:lpstr>PowerPoint プレゼンテーション</vt:lpstr>
      <vt:lpstr>２．情報は小包に分けて届けている</vt:lpstr>
      <vt:lpstr>PowerPoint プレゼンテーション</vt:lpstr>
      <vt:lpstr>PowerPoint プレゼンテーション</vt:lpstr>
      <vt:lpstr>４．プロバイダの契約 　　初めてインターネットを利用する方向け契約方法には3つの選択肢があります。 　 　　　　１．回線業者から契約する方法 　　　　　　　回線業者（NTT東日本/西日本・KDDI等） 　　　　２．プロバイダから契約する方法 　　　　　　　購入したパソコンの付属ソフトからプロバイダに直接申し込む方法 　　　　３．家電量販店等の販売代理店で契約する方法 　　　　　　　大手家電量販店はプロバイダ・回線業者の販売代理を行っている。</vt:lpstr>
      <vt:lpstr>５．インターネットの起動</vt:lpstr>
      <vt:lpstr>６．インターネットの検索</vt:lpstr>
      <vt:lpstr>PowerPoint プレゼンテーション</vt:lpstr>
      <vt:lpstr>   </vt:lpstr>
      <vt:lpstr>PowerPoint プレゼンテーション</vt:lpstr>
      <vt:lpstr>PowerPoint プレゼンテーション</vt:lpstr>
      <vt:lpstr>　　データのありかを示す</vt:lpstr>
      <vt:lpstr>　　　　　　　Ｗ　Ｗ　Ｗ</vt:lpstr>
      <vt:lpstr>　　　　　　ＷＷＷブラウザ</vt:lpstr>
      <vt:lpstr>　　　　　　　WWWの概要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インターネットの通信の仕組み</dc:title>
  <dc:creator>重竹喜代志</dc:creator>
  <cp:lastModifiedBy>SilverNo</cp:lastModifiedBy>
  <cp:revision>85</cp:revision>
  <cp:lastPrinted>2017-01-30T01:54:12Z</cp:lastPrinted>
  <dcterms:created xsi:type="dcterms:W3CDTF">2015-10-25T05:16:49Z</dcterms:created>
  <dcterms:modified xsi:type="dcterms:W3CDTF">2017-01-30T02:08:25Z</dcterms:modified>
</cp:coreProperties>
</file>